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1"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80" r:id="rId24"/>
    <p:sldId id="278" r:id="rId25"/>
    <p:sldId id="279" r:id="rId26"/>
    <p:sldId id="281" r:id="rId27"/>
    <p:sldId id="282" r:id="rId28"/>
    <p:sldId id="283" r:id="rId29"/>
    <p:sldId id="284"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2C8C85-51F0-491E-9774-3900AFEF0FD7}" styleName="Светлый стиль 2 — акцент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F2DE63D5-997A-4646-A377-4702673A728D}" styleName="Светлый стиль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u-RU"/>
              <a:t>Образец заголовка</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8A87A34-81AB-432B-8DAE-1953F412C126}" type="datetimeFigureOut">
              <a:rPr lang="en-US" smtClean="0"/>
              <a:t>3/15/2021</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6D22F896-40B5-4ADD-8801-0D06FADFA095}" type="slidenum">
              <a:rPr lang="en-US" smtClean="0"/>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2818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99908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t>3/15/2021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60886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3/15/2021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52587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3/15/2021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3611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3/15/2021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9516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3/15/2021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33096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u-RU"/>
              <a:t>Образец заголовка</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t>3/15/2021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65798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u-RU"/>
              <a:t>Образец заголовка</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t>3/15/2021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06950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smtClean="0"/>
              <a:pPr/>
              <a:t>3/15/2021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09826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pPr/>
              <a:t>3/15/2021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53606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pPr/>
              <a:t>3/15/2021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222141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pPr/>
              <a:t>3/15/2021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559583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pPr/>
              <a:t>3/15/2021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38908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smtClean="0"/>
              <a:pPr/>
              <a:t>3/15/2021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72960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1508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5630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A87A34-81AB-432B-8DAE-1953F412C126}" type="datetimeFigureOut">
              <a:rPr lang="en-US" smtClean="0"/>
              <a:pPr/>
              <a:t>3/15/2021</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6988694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DB102F-5785-478F-868E-6270C0F0A962}"/>
              </a:ext>
            </a:extLst>
          </p:cNvPr>
          <p:cNvSpPr>
            <a:spLocks noGrp="1"/>
          </p:cNvSpPr>
          <p:nvPr>
            <p:ph type="ctrTitle"/>
          </p:nvPr>
        </p:nvSpPr>
        <p:spPr/>
        <p:txBody>
          <a:bodyPr/>
          <a:lstStyle/>
          <a:p>
            <a:r>
              <a:rPr lang="kk-KZ" b="1" dirty="0">
                <a:latin typeface="Calibri" panose="020F0502020204030204" pitchFamily="34" charset="0"/>
              </a:rPr>
              <a:t>Саяси партиялар мен қозғалыстар</a:t>
            </a:r>
          </a:p>
        </p:txBody>
      </p:sp>
      <p:sp>
        <p:nvSpPr>
          <p:cNvPr id="3" name="Подзаголовок 2">
            <a:extLst>
              <a:ext uri="{FF2B5EF4-FFF2-40B4-BE49-F238E27FC236}">
                <a16:creationId xmlns:a16="http://schemas.microsoft.com/office/drawing/2014/main" id="{CE404129-F32A-4FD1-8D00-45AFCE259D18}"/>
              </a:ext>
            </a:extLst>
          </p:cNvPr>
          <p:cNvSpPr>
            <a:spLocks noGrp="1"/>
          </p:cNvSpPr>
          <p:nvPr>
            <p:ph type="subTitle" idx="1"/>
          </p:nvPr>
        </p:nvSpPr>
        <p:spPr>
          <a:xfrm>
            <a:off x="4083600" y="4045907"/>
            <a:ext cx="4527258" cy="969992"/>
          </a:xfrm>
        </p:spPr>
        <p:txBody>
          <a:bodyPr>
            <a:normAutofit lnSpcReduction="10000"/>
          </a:bodyPr>
          <a:lstStyle/>
          <a:p>
            <a:r>
              <a:rPr lang="kk-KZ" dirty="0">
                <a:latin typeface="Calibri" panose="020F0502020204030204" pitchFamily="34" charset="0"/>
              </a:rPr>
              <a:t>Айдарбаева Раушан Қайса қызы, тарих ғылымдарының кандидаты, доцент</a:t>
            </a:r>
            <a:endParaRPr lang="ru-RU" dirty="0">
              <a:latin typeface="Calibri" panose="020F0502020204030204" pitchFamily="34" charset="0"/>
            </a:endParaRPr>
          </a:p>
        </p:txBody>
      </p:sp>
    </p:spTree>
    <p:extLst>
      <p:ext uri="{BB962C8B-B14F-4D97-AF65-F5344CB8AC3E}">
        <p14:creationId xmlns:p14="http://schemas.microsoft.com/office/powerpoint/2010/main" val="1815732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2EDAF1-FE04-48A0-9B6E-64668FF6CF2E}"/>
              </a:ext>
            </a:extLst>
          </p:cNvPr>
          <p:cNvSpPr>
            <a:spLocks noGrp="1"/>
          </p:cNvSpPr>
          <p:nvPr>
            <p:ph type="title"/>
          </p:nvPr>
        </p:nvSpPr>
        <p:spPr/>
        <p:txBody>
          <a:bodyPr/>
          <a:lstStyle/>
          <a:p>
            <a:pPr algn="ctr"/>
            <a:r>
              <a:rPr lang="kk-KZ" dirty="0"/>
              <a:t>Жоспар </a:t>
            </a:r>
            <a:endParaRPr lang="ru-RU" dirty="0"/>
          </a:p>
        </p:txBody>
      </p:sp>
      <p:sp>
        <p:nvSpPr>
          <p:cNvPr id="3" name="Прямоугольник 2">
            <a:extLst>
              <a:ext uri="{FF2B5EF4-FFF2-40B4-BE49-F238E27FC236}">
                <a16:creationId xmlns:a16="http://schemas.microsoft.com/office/drawing/2014/main" id="{C0844D04-8456-4858-AF96-D6C803967AF9}"/>
              </a:ext>
            </a:extLst>
          </p:cNvPr>
          <p:cNvSpPr/>
          <p:nvPr/>
        </p:nvSpPr>
        <p:spPr>
          <a:xfrm>
            <a:off x="1627463" y="2403463"/>
            <a:ext cx="8590327" cy="2151038"/>
          </a:xfrm>
          <a:prstGeom prst="rect">
            <a:avLst/>
          </a:prstGeom>
        </p:spPr>
        <p:txBody>
          <a:bodyPr wrap="square">
            <a:spAutoFit/>
          </a:bodyPr>
          <a:lstStyle/>
          <a:p>
            <a:pPr>
              <a:lnSpc>
                <a:spcPct val="115000"/>
              </a:lnSpc>
              <a:spcAft>
                <a:spcPts val="1000"/>
              </a:spcAft>
            </a:pPr>
            <a:r>
              <a:rPr lang="kk-KZ" sz="2400" dirty="0">
                <a:latin typeface="Calibri" panose="020F0502020204030204" pitchFamily="34" charset="0"/>
                <a:ea typeface="Calibri" panose="020F0502020204030204" pitchFamily="34" charset="0"/>
                <a:cs typeface="Times New Roman" panose="02020603050405020304" pitchFamily="18" charset="0"/>
              </a:rPr>
              <a:t>1. Саяси партиялардың түсінігі, белгілері және функциялары. </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kk-KZ" sz="2400" dirty="0">
                <a:latin typeface="Calibri" panose="020F0502020204030204" pitchFamily="34" charset="0"/>
                <a:ea typeface="Calibri" panose="020F0502020204030204" pitchFamily="34" charset="0"/>
                <a:cs typeface="Times New Roman" panose="02020603050405020304" pitchFamily="18" charset="0"/>
              </a:rPr>
              <a:t>2. Саяси партиялардың жіктелуі. Партиялық жүйе</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kk-KZ" sz="2400" dirty="0">
                <a:latin typeface="Calibri" panose="020F0502020204030204" pitchFamily="34" charset="0"/>
                <a:ea typeface="Calibri" panose="020F0502020204030204" pitchFamily="34" charset="0"/>
                <a:cs typeface="Times New Roman" panose="02020603050405020304" pitchFamily="18" charset="0"/>
              </a:rPr>
              <a:t>3. Қазақстанда көппартиялықтың қалыптасуы</a:t>
            </a:r>
          </a:p>
          <a:p>
            <a:pPr>
              <a:lnSpc>
                <a:spcPct val="115000"/>
              </a:lnSpc>
              <a:spcAft>
                <a:spcPts val="1000"/>
              </a:spcAft>
            </a:pPr>
            <a:r>
              <a:rPr lang="kk-KZ" sz="2400" dirty="0">
                <a:effectLst/>
                <a:latin typeface="Calibri" panose="020F0502020204030204" pitchFamily="34" charset="0"/>
                <a:ea typeface="Calibri" panose="020F0502020204030204" pitchFamily="34" charset="0"/>
                <a:cs typeface="Times New Roman" panose="02020603050405020304" pitchFamily="18" charset="0"/>
              </a:rPr>
              <a:t>4.  Лоббизм</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58400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C19A8AF-CA67-4E07-A699-B1A2901362F3}"/>
              </a:ext>
            </a:extLst>
          </p:cNvPr>
          <p:cNvSpPr/>
          <p:nvPr/>
        </p:nvSpPr>
        <p:spPr>
          <a:xfrm>
            <a:off x="1578279" y="2633401"/>
            <a:ext cx="8605381" cy="2191049"/>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nSpc>
                <a:spcPct val="115000"/>
              </a:lnSpc>
              <a:spcAft>
                <a:spcPts val="1000"/>
              </a:spcAft>
            </a:pPr>
            <a:r>
              <a:rPr lang="kk-KZ" sz="2400" b="1" dirty="0">
                <a:latin typeface="Calibri" panose="020F0502020204030204" pitchFamily="34" charset="0"/>
                <a:ea typeface="Calibri" panose="020F0502020204030204" pitchFamily="34" charset="0"/>
                <a:cs typeface="Times New Roman" panose="02020603050405020304" pitchFamily="18" charset="0"/>
              </a:rPr>
              <a:t>Саяси партия </a:t>
            </a:r>
            <a:r>
              <a:rPr lang="kk-KZ" sz="2400" dirty="0">
                <a:latin typeface="Calibri" panose="020F0502020204030204" pitchFamily="34" charset="0"/>
                <a:ea typeface="Calibri" panose="020F0502020204030204" pitchFamily="34" charset="0"/>
                <a:cs typeface="Times New Roman" panose="02020603050405020304" pitchFamily="18" charset="0"/>
              </a:rPr>
              <a:t>- қоғамның белгілі бір әлеуметтік топтары мен таптарының мүдделерін білдіретін, белгілі бір топтың немесе таптың ең белсенді өкілдерінен тұратын және саяси мақсаттарға жету үшін құрылған (билікке жету, саяси жүйені өзгерту және т.б.) ерікті саяси ұйымдар</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8DB832D0-BD1F-46FC-8226-E987D74A3E7A}"/>
              </a:ext>
            </a:extLst>
          </p:cNvPr>
          <p:cNvSpPr/>
          <p:nvPr/>
        </p:nvSpPr>
        <p:spPr>
          <a:xfrm>
            <a:off x="1569927" y="1176826"/>
            <a:ext cx="8638783" cy="83099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kk-KZ" sz="2400" b="1" dirty="0">
                <a:latin typeface="Calibri" panose="020F0502020204030204" pitchFamily="34" charset="0"/>
                <a:ea typeface="Times New Roman" panose="02020603050405020304" pitchFamily="18" charset="0"/>
              </a:rPr>
              <a:t>«Партия» </a:t>
            </a:r>
            <a:r>
              <a:rPr lang="kk-KZ" sz="2400" dirty="0">
                <a:latin typeface="Calibri" panose="020F0502020204030204" pitchFamily="34" charset="0"/>
                <a:ea typeface="Times New Roman" panose="02020603050405020304" pitchFamily="18" charset="0"/>
              </a:rPr>
              <a:t>деген сөзді латын тілінен аударғанда «бөлу», «бөлшек» деген мағынаны білдіреді. </a:t>
            </a:r>
            <a:endParaRPr lang="ru-RU" sz="2400" dirty="0">
              <a:latin typeface="Calibri" panose="020F0502020204030204" pitchFamily="34" charset="0"/>
            </a:endParaRPr>
          </a:p>
        </p:txBody>
      </p:sp>
    </p:spTree>
    <p:extLst>
      <p:ext uri="{BB962C8B-B14F-4D97-AF65-F5344CB8AC3E}">
        <p14:creationId xmlns:p14="http://schemas.microsoft.com/office/powerpoint/2010/main" val="265750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CF446CA-7734-4B61-BE2F-FFC2A157E33E}"/>
              </a:ext>
            </a:extLst>
          </p:cNvPr>
          <p:cNvSpPr>
            <a:spLocks noGrp="1"/>
          </p:cNvSpPr>
          <p:nvPr>
            <p:ph type="title"/>
          </p:nvPr>
        </p:nvSpPr>
        <p:spPr>
          <a:xfrm>
            <a:off x="1153939" y="330420"/>
            <a:ext cx="9905998" cy="1085021"/>
          </a:xfrm>
        </p:spPr>
        <p:txBody>
          <a:bodyPr/>
          <a:lstStyle/>
          <a:p>
            <a:pPr algn="ctr"/>
            <a:r>
              <a:rPr lang="kk-KZ" b="1" dirty="0">
                <a:latin typeface="Calibri" panose="020F0502020204030204" pitchFamily="34" charset="0"/>
              </a:rPr>
              <a:t>Партиялардың даму кезеңдері</a:t>
            </a:r>
            <a:endParaRPr lang="ru-RU" b="1" dirty="0">
              <a:latin typeface="Calibri" panose="020F0502020204030204" pitchFamily="34" charset="0"/>
            </a:endParaRPr>
          </a:p>
        </p:txBody>
      </p:sp>
      <p:sp>
        <p:nvSpPr>
          <p:cNvPr id="3" name="Прямоугольник 2">
            <a:extLst>
              <a:ext uri="{FF2B5EF4-FFF2-40B4-BE49-F238E27FC236}">
                <a16:creationId xmlns:a16="http://schemas.microsoft.com/office/drawing/2014/main" id="{AC434B4C-97BE-436D-94C5-8F5F63FB299B}"/>
              </a:ext>
            </a:extLst>
          </p:cNvPr>
          <p:cNvSpPr/>
          <p:nvPr/>
        </p:nvSpPr>
        <p:spPr>
          <a:xfrm>
            <a:off x="1027134" y="1503216"/>
            <a:ext cx="2855934" cy="156966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kk-KZ" sz="2400" dirty="0">
                <a:latin typeface="Calibri" panose="020F0502020204030204" pitchFamily="34" charset="0"/>
                <a:ea typeface="Times New Roman" panose="02020603050405020304" pitchFamily="18" charset="0"/>
              </a:rPr>
              <a:t>Тұңғыш алғашқы партиялар Ежелгі Грецияда пайда болған. </a:t>
            </a:r>
            <a:endParaRPr lang="ru-RU" sz="2400" dirty="0">
              <a:latin typeface="Calibri" panose="020F0502020204030204" pitchFamily="34" charset="0"/>
            </a:endParaRPr>
          </a:p>
        </p:txBody>
      </p:sp>
      <p:sp>
        <p:nvSpPr>
          <p:cNvPr id="4" name="Прямоугольник 3">
            <a:extLst>
              <a:ext uri="{FF2B5EF4-FFF2-40B4-BE49-F238E27FC236}">
                <a16:creationId xmlns:a16="http://schemas.microsoft.com/office/drawing/2014/main" id="{823B732E-5423-46E9-BFD3-384B757F9696}"/>
              </a:ext>
            </a:extLst>
          </p:cNvPr>
          <p:cNvSpPr/>
          <p:nvPr/>
        </p:nvSpPr>
        <p:spPr>
          <a:xfrm>
            <a:off x="1014608" y="3594350"/>
            <a:ext cx="2918565" cy="1938992"/>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kk-KZ" sz="2400" dirty="0">
                <a:latin typeface="Calibri" panose="020F0502020204030204" pitchFamily="34" charset="0"/>
                <a:ea typeface="Times New Roman" panose="02020603050405020304" pitchFamily="18" charset="0"/>
                <a:cs typeface="Times New Roman" panose="02020603050405020304" pitchFamily="18" charset="0"/>
              </a:rPr>
              <a:t>Қазіргідей нағыз саяси партиялар Еуропада XIX ғ. екінші жартысында пайда бола бастаған</a:t>
            </a:r>
            <a:endParaRPr lang="ru-RU" sz="2400" dirty="0"/>
          </a:p>
        </p:txBody>
      </p:sp>
      <p:graphicFrame>
        <p:nvGraphicFramePr>
          <p:cNvPr id="5" name="Таблица 4">
            <a:extLst>
              <a:ext uri="{FF2B5EF4-FFF2-40B4-BE49-F238E27FC236}">
                <a16:creationId xmlns:a16="http://schemas.microsoft.com/office/drawing/2014/main" id="{2828ADE0-B1FA-4E4F-9DC5-561B5828715C}"/>
              </a:ext>
            </a:extLst>
          </p:cNvPr>
          <p:cNvGraphicFramePr>
            <a:graphicFrameLocks noGrp="1"/>
          </p:cNvGraphicFramePr>
          <p:nvPr>
            <p:extLst>
              <p:ext uri="{D42A27DB-BD31-4B8C-83A1-F6EECF244321}">
                <p14:modId xmlns:p14="http://schemas.microsoft.com/office/powerpoint/2010/main" val="2497418469"/>
              </p:ext>
            </p:extLst>
          </p:nvPr>
        </p:nvGraphicFramePr>
        <p:xfrm>
          <a:off x="4809994" y="3144033"/>
          <a:ext cx="6501008" cy="2557515"/>
        </p:xfrm>
        <a:graphic>
          <a:graphicData uri="http://schemas.openxmlformats.org/drawingml/2006/table">
            <a:tbl>
              <a:tblPr firstRow="1" firstCol="1" bandRow="1">
                <a:tableStyleId>{7DF18680-E054-41AD-8BC1-D1AEF772440D}</a:tableStyleId>
              </a:tblPr>
              <a:tblGrid>
                <a:gridCol w="2480039">
                  <a:extLst>
                    <a:ext uri="{9D8B030D-6E8A-4147-A177-3AD203B41FA5}">
                      <a16:colId xmlns:a16="http://schemas.microsoft.com/office/drawing/2014/main" val="2625124155"/>
                    </a:ext>
                  </a:extLst>
                </a:gridCol>
                <a:gridCol w="1726620">
                  <a:extLst>
                    <a:ext uri="{9D8B030D-6E8A-4147-A177-3AD203B41FA5}">
                      <a16:colId xmlns:a16="http://schemas.microsoft.com/office/drawing/2014/main" val="2408161092"/>
                    </a:ext>
                  </a:extLst>
                </a:gridCol>
                <a:gridCol w="2294349">
                  <a:extLst>
                    <a:ext uri="{9D8B030D-6E8A-4147-A177-3AD203B41FA5}">
                      <a16:colId xmlns:a16="http://schemas.microsoft.com/office/drawing/2014/main" val="683755313"/>
                    </a:ext>
                  </a:extLst>
                </a:gridCol>
              </a:tblGrid>
              <a:tr h="601130">
                <a:tc>
                  <a:txBody>
                    <a:bodyPr/>
                    <a:lstStyle/>
                    <a:p>
                      <a:pPr marL="228600" algn="just">
                        <a:lnSpc>
                          <a:spcPct val="115000"/>
                        </a:lnSpc>
                        <a:spcAft>
                          <a:spcPts val="0"/>
                        </a:spcAft>
                      </a:pPr>
                      <a:r>
                        <a:rPr lang="kk-KZ" sz="2000" dirty="0">
                          <a:effectLst/>
                        </a:rPr>
                        <a:t>Аристократиялық үйірмелер</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Aft>
                          <a:spcPts val="0"/>
                        </a:spcAft>
                      </a:pPr>
                      <a:r>
                        <a:rPr lang="kk-KZ" sz="2000" dirty="0">
                          <a:effectLst/>
                        </a:rPr>
                        <a:t>Саяси клубтар</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Aft>
                          <a:spcPts val="0"/>
                        </a:spcAft>
                      </a:pPr>
                      <a:r>
                        <a:rPr lang="kk-KZ" sz="2000">
                          <a:effectLst/>
                        </a:rPr>
                        <a:t>Көпшілік партиялар</a:t>
                      </a:r>
                      <a:endParaRPr lang="ru-RU" sz="2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73884086"/>
                  </a:ext>
                </a:extLst>
              </a:tr>
              <a:tr h="1875461">
                <a:tc>
                  <a:txBody>
                    <a:bodyPr/>
                    <a:lstStyle/>
                    <a:p>
                      <a:pPr algn="just">
                        <a:lnSpc>
                          <a:spcPct val="115000"/>
                        </a:lnSpc>
                        <a:spcAft>
                          <a:spcPts val="0"/>
                        </a:spcAft>
                      </a:pPr>
                      <a:r>
                        <a:rPr lang="kk-KZ" sz="2000" dirty="0">
                          <a:effectLst/>
                        </a:rPr>
                        <a:t>Жер иелерінің мақсатын құрайды.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Aft>
                          <a:spcPts val="0"/>
                        </a:spcAft>
                      </a:pPr>
                      <a:r>
                        <a:rPr lang="kk-KZ" sz="2000" dirty="0">
                          <a:effectLst/>
                        </a:rPr>
                        <a:t>Буржуазияның мүддесін қорғайды.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Aft>
                          <a:spcPts val="0"/>
                        </a:spcAft>
                      </a:pPr>
                      <a:r>
                        <a:rPr lang="kk-KZ" sz="2000" dirty="0">
                          <a:effectLst/>
                        </a:rPr>
                        <a:t>Көпшілікпен байланысты болып, барынша өз қатарына көбірек адамдарды тартады.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113133043"/>
                  </a:ext>
                </a:extLst>
              </a:tr>
            </a:tbl>
          </a:graphicData>
        </a:graphic>
      </p:graphicFrame>
      <p:sp>
        <p:nvSpPr>
          <p:cNvPr id="6" name="Прямоугольник 5">
            <a:extLst>
              <a:ext uri="{FF2B5EF4-FFF2-40B4-BE49-F238E27FC236}">
                <a16:creationId xmlns:a16="http://schemas.microsoft.com/office/drawing/2014/main" id="{BE705976-688A-4EC2-9666-40ECD7E088A2}"/>
              </a:ext>
            </a:extLst>
          </p:cNvPr>
          <p:cNvSpPr/>
          <p:nvPr/>
        </p:nvSpPr>
        <p:spPr>
          <a:xfrm>
            <a:off x="5273457" y="1615238"/>
            <a:ext cx="5699343" cy="83099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indent="342900" algn="ctr">
              <a:spcAft>
                <a:spcPts val="0"/>
              </a:spcAft>
            </a:pPr>
            <a:r>
              <a:rPr lang="kk-KZ" sz="2400" dirty="0">
                <a:latin typeface="Calibri" panose="020F0502020204030204" pitchFamily="34" charset="0"/>
                <a:ea typeface="Times New Roman" panose="02020603050405020304" pitchFamily="18" charset="0"/>
              </a:rPr>
              <a:t>Макс Вебер саяси партиялардың дамуында мынадай кезеңдерді көрсетті:</a:t>
            </a:r>
            <a:endParaRPr lang="ru-RU" sz="2400" dirty="0">
              <a:effectLst/>
              <a:latin typeface="Times New Roman" panose="02020603050405020304" pitchFamily="18" charset="0"/>
              <a:ea typeface="Times New Roman" panose="02020603050405020304" pitchFamily="18" charset="0"/>
            </a:endParaRPr>
          </a:p>
        </p:txBody>
      </p:sp>
      <p:sp>
        <p:nvSpPr>
          <p:cNvPr id="7" name="Стрелка: вниз 6">
            <a:extLst>
              <a:ext uri="{FF2B5EF4-FFF2-40B4-BE49-F238E27FC236}">
                <a16:creationId xmlns:a16="http://schemas.microsoft.com/office/drawing/2014/main" id="{2681C77F-01AD-442C-8E85-3F64C23E515A}"/>
              </a:ext>
            </a:extLst>
          </p:cNvPr>
          <p:cNvSpPr/>
          <p:nvPr/>
        </p:nvSpPr>
        <p:spPr>
          <a:xfrm>
            <a:off x="7878871" y="2455102"/>
            <a:ext cx="484632" cy="663879"/>
          </a:xfrm>
          <a:prstGeom prst="down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268686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090AF6B-E2AB-419B-A05B-7D96B0A337B8}"/>
              </a:ext>
            </a:extLst>
          </p:cNvPr>
          <p:cNvSpPr>
            <a:spLocks noGrp="1"/>
          </p:cNvSpPr>
          <p:nvPr>
            <p:ph type="title"/>
          </p:nvPr>
        </p:nvSpPr>
        <p:spPr>
          <a:xfrm>
            <a:off x="1204044" y="1144610"/>
            <a:ext cx="9905998" cy="984815"/>
          </a:xfrm>
        </p:spPr>
        <p:txBody>
          <a:bodyPr>
            <a:noAutofit/>
          </a:bodyPr>
          <a:lstStyle/>
          <a:p>
            <a:pPr algn="ctr"/>
            <a:r>
              <a:rPr lang="kk-KZ" b="1" dirty="0">
                <a:latin typeface="Calibri" panose="020F0502020204030204" pitchFamily="34" charset="0"/>
              </a:rPr>
              <a:t>Саяси партиялардың негізгі белгілері </a:t>
            </a:r>
            <a:br>
              <a:rPr lang="ru-RU" dirty="0"/>
            </a:br>
            <a:endParaRPr lang="ru-RU" dirty="0"/>
          </a:p>
        </p:txBody>
      </p:sp>
      <p:sp>
        <p:nvSpPr>
          <p:cNvPr id="3" name="Прямоугольник 2">
            <a:extLst>
              <a:ext uri="{FF2B5EF4-FFF2-40B4-BE49-F238E27FC236}">
                <a16:creationId xmlns:a16="http://schemas.microsoft.com/office/drawing/2014/main" id="{710F4C8C-BF1F-42F0-B8D0-B82A3823381E}"/>
              </a:ext>
            </a:extLst>
          </p:cNvPr>
          <p:cNvSpPr/>
          <p:nvPr/>
        </p:nvSpPr>
        <p:spPr>
          <a:xfrm>
            <a:off x="901874" y="2459101"/>
            <a:ext cx="10484285" cy="3849965"/>
          </a:xfrm>
          <a:prstGeom prst="rect">
            <a:avLst/>
          </a:prstGeom>
        </p:spPr>
        <p:txBody>
          <a:bodyPr wrap="square">
            <a:spAutoFit/>
          </a:bodyPr>
          <a:lstStyle/>
          <a:p>
            <a:pPr marL="342900" indent="-342900">
              <a:lnSpc>
                <a:spcPct val="115000"/>
              </a:lnSpc>
              <a:spcAft>
                <a:spcPts val="1000"/>
              </a:spcAft>
              <a:buFont typeface="Wingdings" panose="05000000000000000000" pitchFamily="2" charset="2"/>
              <a:buChar char="q"/>
            </a:pPr>
            <a:r>
              <a:rPr lang="kk-KZ" sz="2400" dirty="0">
                <a:latin typeface="Calibri" panose="020F0502020204030204" pitchFamily="34" charset="0"/>
                <a:ea typeface="Calibri" panose="020F0502020204030204" pitchFamily="34" charset="0"/>
                <a:cs typeface="Times New Roman" panose="02020603050405020304" pitchFamily="18" charset="0"/>
              </a:rPr>
              <a:t>Кез келген партияның басты мақсаты – </a:t>
            </a:r>
            <a:r>
              <a:rPr lang="kk-KZ" sz="2400" dirty="0">
                <a:solidFill>
                  <a:srgbClr val="FF0000"/>
                </a:solidFill>
                <a:latin typeface="Calibri" panose="020F0502020204030204" pitchFamily="34" charset="0"/>
                <a:ea typeface="Calibri" panose="020F0502020204030204" pitchFamily="34" charset="0"/>
                <a:cs typeface="Times New Roman" panose="02020603050405020304" pitchFamily="18" charset="0"/>
              </a:rPr>
              <a:t>саяси билікке қол жеткізу;</a:t>
            </a:r>
          </a:p>
          <a:p>
            <a:pPr marL="342900" indent="-342900">
              <a:lnSpc>
                <a:spcPct val="115000"/>
              </a:lnSpc>
              <a:spcAft>
                <a:spcPts val="1000"/>
              </a:spcAft>
              <a:buFont typeface="Wingdings" panose="05000000000000000000" pitchFamily="2" charset="2"/>
              <a:buChar char="q"/>
            </a:pPr>
            <a:r>
              <a:rPr lang="kk-KZ" sz="2400" dirty="0">
                <a:latin typeface="Calibri" panose="020F0502020204030204" pitchFamily="34" charset="0"/>
                <a:ea typeface="Calibri" panose="020F0502020204030204" pitchFamily="34" charset="0"/>
                <a:cs typeface="Times New Roman" panose="02020603050405020304" pitchFamily="18" charset="0"/>
              </a:rPr>
              <a:t>партияның мақсаты мен міндеттері тұжырымдалған құжат - </a:t>
            </a:r>
            <a:r>
              <a:rPr lang="kk-KZ" sz="2400" dirty="0">
                <a:solidFill>
                  <a:srgbClr val="C00000"/>
                </a:solidFill>
                <a:latin typeface="Calibri" panose="020F0502020204030204" pitchFamily="34" charset="0"/>
                <a:ea typeface="Calibri" panose="020F0502020204030204" pitchFamily="34" charset="0"/>
                <a:cs typeface="Times New Roman" panose="02020603050405020304" pitchFamily="18" charset="0"/>
              </a:rPr>
              <a:t>саяси бағдарламасы </a:t>
            </a:r>
            <a:r>
              <a:rPr lang="kk-KZ" sz="2400" dirty="0">
                <a:latin typeface="Calibri" panose="020F0502020204030204" pitchFamily="34" charset="0"/>
                <a:ea typeface="Calibri" panose="020F0502020204030204" pitchFamily="34" charset="0"/>
                <a:cs typeface="Times New Roman" panose="02020603050405020304" pitchFamily="18" charset="0"/>
              </a:rPr>
              <a:t>бар;</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15000"/>
              </a:lnSpc>
              <a:spcAft>
                <a:spcPts val="1000"/>
              </a:spcAft>
              <a:buFont typeface="Wingdings" panose="05000000000000000000" pitchFamily="2" charset="2"/>
              <a:buChar char="q"/>
            </a:pPr>
            <a:r>
              <a:rPr lang="kk-KZ" sz="2400" dirty="0">
                <a:latin typeface="Calibri" panose="020F0502020204030204" pitchFamily="34" charset="0"/>
                <a:ea typeface="Calibri" panose="020F0502020204030204" pitchFamily="34" charset="0"/>
                <a:cs typeface="Times New Roman" panose="02020603050405020304" pitchFamily="18" charset="0"/>
              </a:rPr>
              <a:t>Айқындалған ішкі құрылымы бар: </a:t>
            </a:r>
            <a:r>
              <a:rPr lang="kk-KZ" sz="2400" dirty="0">
                <a:solidFill>
                  <a:srgbClr val="C00000"/>
                </a:solidFill>
                <a:latin typeface="Calibri" panose="020F0502020204030204" pitchFamily="34" charset="0"/>
                <a:ea typeface="Calibri" panose="020F0502020204030204" pitchFamily="34" charset="0"/>
                <a:cs typeface="Times New Roman" panose="02020603050405020304" pitchFamily="18" charset="0"/>
              </a:rPr>
              <a:t>жарғысы</a:t>
            </a:r>
            <a:r>
              <a:rPr lang="kk-KZ" sz="2400" dirty="0">
                <a:latin typeface="Calibri" panose="020F0502020204030204" pitchFamily="34" charset="0"/>
                <a:ea typeface="Calibri" panose="020F0502020204030204" pitchFamily="34" charset="0"/>
                <a:cs typeface="Times New Roman" panose="02020603050405020304" pitchFamily="18" charset="0"/>
              </a:rPr>
              <a:t> - ішкі партиялық өмірдің маңызды нормалары бекітілген құжат;</a:t>
            </a:r>
            <a:r>
              <a:rPr lang="ru-RU" sz="2400" dirty="0">
                <a:latin typeface="Calibri" panose="020F0502020204030204" pitchFamily="34" charset="0"/>
                <a:ea typeface="Calibri" panose="020F0502020204030204" pitchFamily="34" charset="0"/>
                <a:cs typeface="Times New Roman" panose="02020603050405020304" pitchFamily="18" charset="0"/>
              </a:rPr>
              <a:t> п</a:t>
            </a:r>
            <a:r>
              <a:rPr lang="kk-KZ" sz="2400" dirty="0">
                <a:latin typeface="Calibri" panose="020F0502020204030204" pitchFamily="34" charset="0"/>
                <a:ea typeface="Calibri" panose="020F0502020204030204" pitchFamily="34" charset="0"/>
                <a:cs typeface="Times New Roman" panose="02020603050405020304" pitchFamily="18" charset="0"/>
              </a:rPr>
              <a:t>артияның </a:t>
            </a:r>
            <a:r>
              <a:rPr lang="kk-KZ" sz="2400" dirty="0">
                <a:solidFill>
                  <a:srgbClr val="C00000"/>
                </a:solidFill>
                <a:latin typeface="Calibri" panose="020F0502020204030204" pitchFamily="34" charset="0"/>
                <a:ea typeface="Calibri" panose="020F0502020204030204" pitchFamily="34" charset="0"/>
                <a:cs typeface="Times New Roman" panose="02020603050405020304" pitchFamily="18" charset="0"/>
              </a:rPr>
              <a:t>орталық және жергілікті басқару органдары</a:t>
            </a:r>
            <a:r>
              <a:rPr lang="kk-KZ" sz="2400" dirty="0">
                <a:latin typeface="Calibri" panose="020F0502020204030204" pitchFamily="34" charset="0"/>
                <a:ea typeface="Calibri" panose="020F0502020204030204" pitchFamily="34" charset="0"/>
                <a:cs typeface="Times New Roman" panose="02020603050405020304" pitchFamily="18" charset="0"/>
              </a:rPr>
              <a:t>; </a:t>
            </a:r>
            <a:r>
              <a:rPr lang="kk-KZ" sz="2400" dirty="0">
                <a:solidFill>
                  <a:srgbClr val="C00000"/>
                </a:solidFill>
                <a:latin typeface="Calibri" panose="020F0502020204030204" pitchFamily="34" charset="0"/>
                <a:ea typeface="Calibri" panose="020F0502020204030204" pitchFamily="34" charset="0"/>
                <a:cs typeface="Times New Roman" panose="02020603050405020304" pitchFamily="18" charset="0"/>
              </a:rPr>
              <a:t>партияға мүшелік;</a:t>
            </a:r>
          </a:p>
          <a:p>
            <a:pPr marL="342900" indent="-342900">
              <a:lnSpc>
                <a:spcPct val="115000"/>
              </a:lnSpc>
              <a:spcAft>
                <a:spcPts val="1000"/>
              </a:spcAft>
              <a:buFont typeface="Wingdings" panose="05000000000000000000" pitchFamily="2" charset="2"/>
              <a:buChar char="q"/>
            </a:pPr>
            <a:r>
              <a:rPr lang="kk-KZ" sz="2400" dirty="0">
                <a:effectLst/>
                <a:latin typeface="Calibri" panose="020F0502020204030204" pitchFamily="34" charset="0"/>
                <a:ea typeface="Calibri" panose="020F0502020204030204" pitchFamily="34" charset="0"/>
                <a:cs typeface="Times New Roman" panose="02020603050405020304" pitchFamily="18" charset="0"/>
              </a:rPr>
              <a:t>Әрбір партия </a:t>
            </a:r>
            <a:r>
              <a:rPr lang="kk-KZ"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сайлауға қатысып</a:t>
            </a:r>
            <a:r>
              <a:rPr lang="kk-KZ" sz="2400" dirty="0">
                <a:effectLst/>
                <a:latin typeface="Calibri" panose="020F0502020204030204" pitchFamily="34" charset="0"/>
                <a:ea typeface="Calibri" panose="020F0502020204030204" pitchFamily="34" charset="0"/>
                <a:cs typeface="Times New Roman" panose="02020603050405020304" pitchFamily="18" charset="0"/>
              </a:rPr>
              <a:t>, </a:t>
            </a:r>
            <a:r>
              <a:rPr lang="kk-KZ"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халықтың қолдауын </a:t>
            </a:r>
            <a:r>
              <a:rPr lang="kk-KZ" sz="2400" dirty="0">
                <a:effectLst/>
                <a:latin typeface="Calibri" panose="020F0502020204030204" pitchFamily="34" charset="0"/>
                <a:ea typeface="Calibri" panose="020F0502020204030204" pitchFamily="34" charset="0"/>
                <a:cs typeface="Times New Roman" panose="02020603050405020304" pitchFamily="18" charset="0"/>
              </a:rPr>
              <a:t>қамтамасыз етуге тырысады</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75949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96F1BA-9DEE-4C29-B0D6-56AA9331B832}"/>
              </a:ext>
            </a:extLst>
          </p:cNvPr>
          <p:cNvSpPr>
            <a:spLocks noGrp="1"/>
          </p:cNvSpPr>
          <p:nvPr>
            <p:ph type="title"/>
          </p:nvPr>
        </p:nvSpPr>
        <p:spPr>
          <a:xfrm>
            <a:off x="1282876" y="719086"/>
            <a:ext cx="9601196" cy="1303867"/>
          </a:xfrm>
        </p:spPr>
        <p:txBody>
          <a:bodyPr>
            <a:noAutofit/>
          </a:bodyPr>
          <a:lstStyle/>
          <a:p>
            <a:r>
              <a:rPr lang="kk-KZ" b="1" dirty="0">
                <a:latin typeface="Calibri" panose="020F0502020204030204" pitchFamily="34" charset="0"/>
              </a:rPr>
              <a:t>Партиялардың қоғамның саяси өміріндегі функциялары</a:t>
            </a:r>
            <a:endParaRPr lang="ru-RU" b="1" dirty="0">
              <a:latin typeface="Calibri" panose="020F0502020204030204" pitchFamily="34" charset="0"/>
            </a:endParaRPr>
          </a:p>
        </p:txBody>
      </p:sp>
      <p:sp>
        <p:nvSpPr>
          <p:cNvPr id="3" name="Прямоугольник 2">
            <a:extLst>
              <a:ext uri="{FF2B5EF4-FFF2-40B4-BE49-F238E27FC236}">
                <a16:creationId xmlns:a16="http://schemas.microsoft.com/office/drawing/2014/main" id="{0F6F2377-D8AC-4237-A03C-5F5949A5E85C}"/>
              </a:ext>
            </a:extLst>
          </p:cNvPr>
          <p:cNvSpPr/>
          <p:nvPr/>
        </p:nvSpPr>
        <p:spPr>
          <a:xfrm>
            <a:off x="864296" y="2430141"/>
            <a:ext cx="10860065" cy="3568926"/>
          </a:xfrm>
          <a:prstGeom prst="rect">
            <a:avLst/>
          </a:prstGeom>
        </p:spPr>
        <p:txBody>
          <a:bodyPr wrap="square">
            <a:spAutoFit/>
          </a:bodyPr>
          <a:lstStyle/>
          <a:p>
            <a:pPr>
              <a:lnSpc>
                <a:spcPct val="115000"/>
              </a:lnSpc>
              <a:spcAft>
                <a:spcPts val="1000"/>
              </a:spcAft>
            </a:pPr>
            <a:r>
              <a:rPr lang="kk-KZ" dirty="0">
                <a:latin typeface="Calibri" panose="020F0502020204030204" pitchFamily="34" charset="0"/>
                <a:ea typeface="Calibri" panose="020F0502020204030204" pitchFamily="34" charset="0"/>
                <a:cs typeface="Times New Roman" panose="02020603050405020304" pitchFamily="18" charset="0"/>
              </a:rPr>
              <a:t>1</a:t>
            </a:r>
            <a:r>
              <a:rPr lang="kk-KZ" sz="2000" dirty="0">
                <a:latin typeface="Calibri" panose="020F0502020204030204" pitchFamily="34" charset="0"/>
                <a:ea typeface="Calibri" panose="020F0502020204030204" pitchFamily="34" charset="0"/>
                <a:cs typeface="Times New Roman" panose="02020603050405020304" pitchFamily="18" charset="0"/>
              </a:rPr>
              <a:t>. </a:t>
            </a:r>
            <a:r>
              <a:rPr lang="kk-KZ" sz="2200" dirty="0">
                <a:solidFill>
                  <a:srgbClr val="C00000"/>
                </a:solidFill>
                <a:latin typeface="Calibri" panose="020F0502020204030204" pitchFamily="34" charset="0"/>
                <a:ea typeface="Calibri" panose="020F0502020204030204" pitchFamily="34" charset="0"/>
                <a:cs typeface="Times New Roman" panose="02020603050405020304" pitchFamily="18" charset="0"/>
              </a:rPr>
              <a:t>Саяси функциялар </a:t>
            </a:r>
            <a:r>
              <a:rPr lang="kk-KZ" sz="2200" dirty="0">
                <a:latin typeface="Calibri" panose="020F0502020204030204" pitchFamily="34" charset="0"/>
                <a:ea typeface="Calibri" panose="020F0502020204030204" pitchFamily="34" charset="0"/>
                <a:cs typeface="Times New Roman" panose="02020603050405020304" pitchFamily="18" charset="0"/>
              </a:rPr>
              <a:t>– партияның  мемлекеттік билікті алу үшін әзірленген саяси, экономикалық және басқа бағдарламаларды іске асыру; </a:t>
            </a:r>
            <a:endParaRPr lang="ru-RU" sz="2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kk-KZ" sz="2200" dirty="0">
                <a:latin typeface="Calibri" panose="020F0502020204030204" pitchFamily="34" charset="0"/>
                <a:ea typeface="Calibri" panose="020F0502020204030204" pitchFamily="34" charset="0"/>
                <a:cs typeface="Times New Roman" panose="02020603050405020304" pitchFamily="18" charset="0"/>
              </a:rPr>
              <a:t>2. </a:t>
            </a:r>
            <a:r>
              <a:rPr lang="kk-KZ" sz="2200" dirty="0">
                <a:solidFill>
                  <a:srgbClr val="C00000"/>
                </a:solidFill>
                <a:latin typeface="Calibri" panose="020F0502020204030204" pitchFamily="34" charset="0"/>
                <a:ea typeface="Calibri" panose="020F0502020204030204" pitchFamily="34" charset="0"/>
                <a:cs typeface="Times New Roman" panose="02020603050405020304" pitchFamily="18" charset="0"/>
              </a:rPr>
              <a:t>Репрезентативті функция </a:t>
            </a:r>
            <a:r>
              <a:rPr lang="kk-KZ" sz="2200" dirty="0">
                <a:latin typeface="Calibri" panose="020F0502020204030204" pitchFamily="34" charset="0"/>
                <a:ea typeface="Calibri" panose="020F0502020204030204" pitchFamily="34" charset="0"/>
                <a:cs typeface="Times New Roman" panose="02020603050405020304" pitchFamily="18" charset="0"/>
              </a:rPr>
              <a:t>- әрбір партия белгілі бір әлеуметтік топтың немесе таптың мүдделерін көрсетеді. </a:t>
            </a:r>
            <a:endParaRPr lang="ru-RU" sz="2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kk-KZ" sz="2200" dirty="0">
                <a:latin typeface="Calibri" panose="020F0502020204030204" pitchFamily="34" charset="0"/>
                <a:ea typeface="Calibri" panose="020F0502020204030204" pitchFamily="34" charset="0"/>
                <a:cs typeface="Times New Roman" panose="02020603050405020304" pitchFamily="18" charset="0"/>
              </a:rPr>
              <a:t>3. </a:t>
            </a:r>
            <a:r>
              <a:rPr lang="kk-KZ" sz="2200" dirty="0">
                <a:solidFill>
                  <a:srgbClr val="C00000"/>
                </a:solidFill>
                <a:latin typeface="Calibri" panose="020F0502020204030204" pitchFamily="34" charset="0"/>
                <a:ea typeface="Calibri" panose="020F0502020204030204" pitchFamily="34" charset="0"/>
                <a:cs typeface="Times New Roman" panose="02020603050405020304" pitchFamily="18" charset="0"/>
              </a:rPr>
              <a:t>Сайлау функциясы </a:t>
            </a:r>
            <a:r>
              <a:rPr lang="kk-KZ" sz="2200" dirty="0">
                <a:latin typeface="Calibri" panose="020F0502020204030204" pitchFamily="34" charset="0"/>
                <a:ea typeface="Calibri" panose="020F0502020204030204" pitchFamily="34" charset="0"/>
                <a:cs typeface="Times New Roman" panose="02020603050405020304" pitchFamily="18" charset="0"/>
              </a:rPr>
              <a:t>- кез-келген партия сайлауға белсенді қатысады, билікті талап етіп, сайлаушыларды өзіне мүмкіндігінше көбірек тартуға тырысады;</a:t>
            </a:r>
            <a:endParaRPr lang="ru-RU" sz="2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kk-KZ" sz="2200" dirty="0">
                <a:latin typeface="Calibri" panose="020F0502020204030204" pitchFamily="34" charset="0"/>
                <a:ea typeface="Calibri" panose="020F0502020204030204" pitchFamily="34" charset="0"/>
                <a:cs typeface="Times New Roman" panose="02020603050405020304" pitchFamily="18" charset="0"/>
              </a:rPr>
              <a:t>4. </a:t>
            </a:r>
            <a:r>
              <a:rPr lang="kk-KZ" sz="2200" dirty="0">
                <a:solidFill>
                  <a:srgbClr val="C00000"/>
                </a:solidFill>
                <a:latin typeface="Calibri" panose="020F0502020204030204" pitchFamily="34" charset="0"/>
                <a:ea typeface="Calibri" panose="020F0502020204030204" pitchFamily="34" charset="0"/>
                <a:cs typeface="Times New Roman" panose="02020603050405020304" pitchFamily="18" charset="0"/>
              </a:rPr>
              <a:t>Саяси әлеуметтену </a:t>
            </a:r>
            <a:r>
              <a:rPr lang="kk-KZ" sz="2200" dirty="0">
                <a:latin typeface="Calibri" panose="020F0502020204030204" pitchFamily="34" charset="0"/>
                <a:ea typeface="Calibri" panose="020F0502020204030204" pitchFamily="34" charset="0"/>
                <a:cs typeface="Times New Roman" panose="02020603050405020304" pitchFamily="18" charset="0"/>
              </a:rPr>
              <a:t>- саяси партиялар халық арасында белсенді үгіт-насихат жүргізеді, өз идеяларын, идеологиясын түсіндіріп, халықтың саяси сауаттылығын арттырады</a:t>
            </a:r>
            <a:endParaRPr lang="ru-RU" sz="2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82992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90BA98-C54A-4C96-B958-34496788EF55}"/>
              </a:ext>
            </a:extLst>
          </p:cNvPr>
          <p:cNvSpPr>
            <a:spLocks noGrp="1"/>
          </p:cNvSpPr>
          <p:nvPr>
            <p:ph type="title"/>
          </p:nvPr>
        </p:nvSpPr>
        <p:spPr/>
        <p:txBody>
          <a:bodyPr/>
          <a:lstStyle/>
          <a:p>
            <a:r>
              <a:rPr lang="kk-KZ" b="1" dirty="0">
                <a:latin typeface="Calibri" panose="020F0502020204030204" pitchFamily="34" charset="0"/>
              </a:rPr>
              <a:t>Саяси партиялардың жіктелуі</a:t>
            </a:r>
            <a:endParaRPr lang="ru-RU" b="1" dirty="0">
              <a:latin typeface="Calibri" panose="020F0502020204030204" pitchFamily="34" charset="0"/>
            </a:endParaRPr>
          </a:p>
        </p:txBody>
      </p:sp>
      <p:sp>
        <p:nvSpPr>
          <p:cNvPr id="3" name="Прямоугольник 2">
            <a:extLst>
              <a:ext uri="{FF2B5EF4-FFF2-40B4-BE49-F238E27FC236}">
                <a16:creationId xmlns:a16="http://schemas.microsoft.com/office/drawing/2014/main" id="{EF6BF531-6317-4F44-B5C5-B72DBDCC388B}"/>
              </a:ext>
            </a:extLst>
          </p:cNvPr>
          <p:cNvSpPr/>
          <p:nvPr/>
        </p:nvSpPr>
        <p:spPr>
          <a:xfrm>
            <a:off x="1352811" y="2668137"/>
            <a:ext cx="9970718" cy="1077218"/>
          </a:xfrm>
          <a:prstGeom prst="rect">
            <a:avLst/>
          </a:prstGeom>
        </p:spPr>
        <p:txBody>
          <a:bodyPr wrap="square">
            <a:spAutoFit/>
          </a:bodyPr>
          <a:lstStyle/>
          <a:p>
            <a:pPr algn="ctr"/>
            <a:r>
              <a:rPr lang="kk-KZ" sz="3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Сайлаушылар мен белсенділер санына қарай</a:t>
            </a:r>
          </a:p>
          <a:p>
            <a:pPr algn="ctr"/>
            <a:r>
              <a:rPr lang="kk-KZ" sz="3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(М. Дюверже) </a:t>
            </a:r>
            <a:endParaRPr lang="ru-RU" sz="3200" dirty="0">
              <a:solidFill>
                <a:srgbClr val="C00000"/>
              </a:solidFill>
            </a:endParaRPr>
          </a:p>
        </p:txBody>
      </p:sp>
      <p:sp>
        <p:nvSpPr>
          <p:cNvPr id="5" name="Прямоугольник 4">
            <a:extLst>
              <a:ext uri="{FF2B5EF4-FFF2-40B4-BE49-F238E27FC236}">
                <a16:creationId xmlns:a16="http://schemas.microsoft.com/office/drawing/2014/main" id="{3F80D67C-FCA5-4118-96C9-05630E328B8E}"/>
              </a:ext>
            </a:extLst>
          </p:cNvPr>
          <p:cNvSpPr/>
          <p:nvPr/>
        </p:nvSpPr>
        <p:spPr>
          <a:xfrm>
            <a:off x="2467627" y="4572000"/>
            <a:ext cx="2242159" cy="91440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kk-KZ" sz="2400" b="1" dirty="0">
                <a:latin typeface="+mj-lt"/>
              </a:rPr>
              <a:t>Кадрлық</a:t>
            </a:r>
            <a:r>
              <a:rPr lang="kk-KZ" sz="2400" b="1" dirty="0">
                <a:latin typeface="Calibri" panose="020F0502020204030204" pitchFamily="34" charset="0"/>
              </a:rPr>
              <a:t> </a:t>
            </a:r>
            <a:endParaRPr lang="ru-RU" sz="2400" b="1" dirty="0">
              <a:latin typeface="Calibri" panose="020F0502020204030204" pitchFamily="34" charset="0"/>
            </a:endParaRPr>
          </a:p>
        </p:txBody>
      </p:sp>
      <p:sp>
        <p:nvSpPr>
          <p:cNvPr id="6" name="Прямоугольник 5">
            <a:extLst>
              <a:ext uri="{FF2B5EF4-FFF2-40B4-BE49-F238E27FC236}">
                <a16:creationId xmlns:a16="http://schemas.microsoft.com/office/drawing/2014/main" id="{2F842AD5-5EC5-409F-AF8E-DCE6727BEE5A}"/>
              </a:ext>
            </a:extLst>
          </p:cNvPr>
          <p:cNvSpPr/>
          <p:nvPr/>
        </p:nvSpPr>
        <p:spPr>
          <a:xfrm>
            <a:off x="7933181" y="4471233"/>
            <a:ext cx="2538578" cy="91440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kk-KZ" sz="2400" b="1" dirty="0">
                <a:latin typeface="+mj-lt"/>
              </a:rPr>
              <a:t>Бұқаралық</a:t>
            </a:r>
            <a:r>
              <a:rPr lang="kk-KZ" sz="2400" b="1" dirty="0">
                <a:latin typeface="Calibri" panose="020F0502020204030204" pitchFamily="34" charset="0"/>
              </a:rPr>
              <a:t> </a:t>
            </a:r>
            <a:r>
              <a:rPr lang="kk-KZ" dirty="0"/>
              <a:t> </a:t>
            </a:r>
            <a:endParaRPr lang="ru-RU" dirty="0"/>
          </a:p>
        </p:txBody>
      </p:sp>
      <p:cxnSp>
        <p:nvCxnSpPr>
          <p:cNvPr id="14" name="Прямая со стрелкой 13">
            <a:extLst>
              <a:ext uri="{FF2B5EF4-FFF2-40B4-BE49-F238E27FC236}">
                <a16:creationId xmlns:a16="http://schemas.microsoft.com/office/drawing/2014/main" id="{F5324B52-FEEB-4232-B93E-16DDE60FB04D}"/>
              </a:ext>
            </a:extLst>
          </p:cNvPr>
          <p:cNvCxnSpPr>
            <a:cxnSpLocks/>
            <a:endCxn id="6" idx="1"/>
          </p:cNvCxnSpPr>
          <p:nvPr/>
        </p:nvCxnSpPr>
        <p:spPr>
          <a:xfrm>
            <a:off x="6187858" y="3720230"/>
            <a:ext cx="1745323" cy="120820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6" name="Прямая со стрелкой 15">
            <a:extLst>
              <a:ext uri="{FF2B5EF4-FFF2-40B4-BE49-F238E27FC236}">
                <a16:creationId xmlns:a16="http://schemas.microsoft.com/office/drawing/2014/main" id="{16377543-768D-4307-98EA-5FE39AFB65AC}"/>
              </a:ext>
            </a:extLst>
          </p:cNvPr>
          <p:cNvCxnSpPr>
            <a:cxnSpLocks/>
          </p:cNvCxnSpPr>
          <p:nvPr/>
        </p:nvCxnSpPr>
        <p:spPr>
          <a:xfrm flipH="1">
            <a:off x="4697261" y="3707704"/>
            <a:ext cx="1490597" cy="125886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185181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C37F8D-CE5E-4E40-86B9-B2E63C9CDE42}"/>
              </a:ext>
            </a:extLst>
          </p:cNvPr>
          <p:cNvSpPr>
            <a:spLocks noGrp="1"/>
          </p:cNvSpPr>
          <p:nvPr>
            <p:ph type="title"/>
          </p:nvPr>
        </p:nvSpPr>
        <p:spPr/>
        <p:txBody>
          <a:bodyPr/>
          <a:lstStyle/>
          <a:p>
            <a:r>
              <a:rPr lang="kk-KZ" b="1" dirty="0">
                <a:latin typeface="Calibri" panose="020F0502020204030204" pitchFamily="34" charset="0"/>
              </a:rPr>
              <a:t>Саяси партиялардың жіктелуі</a:t>
            </a:r>
            <a:endParaRPr lang="ru-RU" dirty="0"/>
          </a:p>
        </p:txBody>
      </p:sp>
      <p:sp>
        <p:nvSpPr>
          <p:cNvPr id="3" name="Прямоугольник 2">
            <a:extLst>
              <a:ext uri="{FF2B5EF4-FFF2-40B4-BE49-F238E27FC236}">
                <a16:creationId xmlns:a16="http://schemas.microsoft.com/office/drawing/2014/main" id="{B427477F-792B-4851-A7FA-7FC62FC7C4AD}"/>
              </a:ext>
            </a:extLst>
          </p:cNvPr>
          <p:cNvSpPr/>
          <p:nvPr/>
        </p:nvSpPr>
        <p:spPr>
          <a:xfrm>
            <a:off x="1390389" y="1966678"/>
            <a:ext cx="9219155" cy="523220"/>
          </a:xfrm>
          <a:prstGeom prst="rect">
            <a:avLst/>
          </a:prstGeom>
        </p:spPr>
        <p:txBody>
          <a:bodyPr wrap="square">
            <a:spAutoFit/>
          </a:bodyPr>
          <a:lstStyle/>
          <a:p>
            <a:pPr algn="ctr"/>
            <a:r>
              <a:rPr lang="kk-KZ" sz="28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Саяси жүйедегі рөлі мен іштей ұйымдасуына байланысты </a:t>
            </a:r>
            <a:endParaRPr lang="ru-RU" sz="2800" dirty="0">
              <a:solidFill>
                <a:srgbClr val="C00000"/>
              </a:solidFill>
            </a:endParaRPr>
          </a:p>
        </p:txBody>
      </p:sp>
      <p:sp>
        <p:nvSpPr>
          <p:cNvPr id="4" name="Прямоугольник 3">
            <a:extLst>
              <a:ext uri="{FF2B5EF4-FFF2-40B4-BE49-F238E27FC236}">
                <a16:creationId xmlns:a16="http://schemas.microsoft.com/office/drawing/2014/main" id="{62878B0A-8598-49AE-9460-F3FE93923313}"/>
              </a:ext>
            </a:extLst>
          </p:cNvPr>
          <p:cNvSpPr/>
          <p:nvPr/>
        </p:nvSpPr>
        <p:spPr>
          <a:xfrm>
            <a:off x="1478070" y="3162822"/>
            <a:ext cx="325676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Сайлаушылар партиясы</a:t>
            </a:r>
            <a:endParaRPr lang="ru-RU" sz="2400" dirty="0"/>
          </a:p>
        </p:txBody>
      </p:sp>
      <p:sp>
        <p:nvSpPr>
          <p:cNvPr id="5" name="Прямоугольник 4">
            <a:extLst>
              <a:ext uri="{FF2B5EF4-FFF2-40B4-BE49-F238E27FC236}">
                <a16:creationId xmlns:a16="http://schemas.microsoft.com/office/drawing/2014/main" id="{91281144-5164-4311-93BB-1390A19A79E3}"/>
              </a:ext>
            </a:extLst>
          </p:cNvPr>
          <p:cNvSpPr/>
          <p:nvPr/>
        </p:nvSpPr>
        <p:spPr>
          <a:xfrm>
            <a:off x="1405001" y="4824608"/>
            <a:ext cx="330478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Авангардтық партия</a:t>
            </a:r>
            <a:endParaRPr lang="ru-RU" sz="2400" dirty="0"/>
          </a:p>
        </p:txBody>
      </p:sp>
      <p:sp>
        <p:nvSpPr>
          <p:cNvPr id="6" name="Прямоугольник 5">
            <a:extLst>
              <a:ext uri="{FF2B5EF4-FFF2-40B4-BE49-F238E27FC236}">
                <a16:creationId xmlns:a16="http://schemas.microsoft.com/office/drawing/2014/main" id="{DB68AE86-0B65-4D7B-ABBB-3CC792AFB175}"/>
              </a:ext>
            </a:extLst>
          </p:cNvPr>
          <p:cNvSpPr/>
          <p:nvPr/>
        </p:nvSpPr>
        <p:spPr>
          <a:xfrm>
            <a:off x="6701425" y="4851748"/>
            <a:ext cx="331939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Қауымдастық партиясы</a:t>
            </a:r>
            <a:endParaRPr lang="ru-RU" sz="2400" dirty="0"/>
          </a:p>
        </p:txBody>
      </p:sp>
      <p:sp>
        <p:nvSpPr>
          <p:cNvPr id="7" name="Прямоугольник 6">
            <a:extLst>
              <a:ext uri="{FF2B5EF4-FFF2-40B4-BE49-F238E27FC236}">
                <a16:creationId xmlns:a16="http://schemas.microsoft.com/office/drawing/2014/main" id="{8D3EE25F-04E3-4DA9-8F21-D80A63CD98FA}"/>
              </a:ext>
            </a:extLst>
          </p:cNvPr>
          <p:cNvSpPr/>
          <p:nvPr/>
        </p:nvSpPr>
        <p:spPr>
          <a:xfrm>
            <a:off x="6713952" y="3162822"/>
            <a:ext cx="328181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Парламенттік партия</a:t>
            </a:r>
            <a:endParaRPr lang="ru-RU" sz="2400" dirty="0"/>
          </a:p>
        </p:txBody>
      </p:sp>
      <p:cxnSp>
        <p:nvCxnSpPr>
          <p:cNvPr id="9" name="Прямая соединительная линия 8">
            <a:extLst>
              <a:ext uri="{FF2B5EF4-FFF2-40B4-BE49-F238E27FC236}">
                <a16:creationId xmlns:a16="http://schemas.microsoft.com/office/drawing/2014/main" id="{1E613B96-88F9-41CD-B4BA-C6C5795AD56B}"/>
              </a:ext>
            </a:extLst>
          </p:cNvPr>
          <p:cNvCxnSpPr>
            <a:cxnSpLocks/>
          </p:cNvCxnSpPr>
          <p:nvPr/>
        </p:nvCxnSpPr>
        <p:spPr>
          <a:xfrm>
            <a:off x="5686816" y="2417523"/>
            <a:ext cx="0" cy="2931091"/>
          </a:xfrm>
          <a:prstGeom prst="line">
            <a:avLst/>
          </a:prstGeom>
        </p:spPr>
        <p:style>
          <a:lnRef idx="3">
            <a:schemeClr val="dk1"/>
          </a:lnRef>
          <a:fillRef idx="0">
            <a:schemeClr val="dk1"/>
          </a:fillRef>
          <a:effectRef idx="2">
            <a:schemeClr val="dk1"/>
          </a:effectRef>
          <a:fontRef idx="minor">
            <a:schemeClr val="tx1"/>
          </a:fontRef>
        </p:style>
      </p:cxnSp>
      <p:cxnSp>
        <p:nvCxnSpPr>
          <p:cNvPr id="11" name="Прямая соединительная линия 10">
            <a:extLst>
              <a:ext uri="{FF2B5EF4-FFF2-40B4-BE49-F238E27FC236}">
                <a16:creationId xmlns:a16="http://schemas.microsoft.com/office/drawing/2014/main" id="{762C2612-DC03-456E-B3E7-C29CA8109F2B}"/>
              </a:ext>
            </a:extLst>
          </p:cNvPr>
          <p:cNvCxnSpPr>
            <a:stCxn id="4" idx="3"/>
            <a:endCxn id="7" idx="1"/>
          </p:cNvCxnSpPr>
          <p:nvPr/>
        </p:nvCxnSpPr>
        <p:spPr>
          <a:xfrm>
            <a:off x="4734838" y="3620022"/>
            <a:ext cx="1979114" cy="0"/>
          </a:xfrm>
          <a:prstGeom prst="line">
            <a:avLst/>
          </a:prstGeom>
        </p:spPr>
        <p:style>
          <a:lnRef idx="3">
            <a:schemeClr val="dk1"/>
          </a:lnRef>
          <a:fillRef idx="0">
            <a:schemeClr val="dk1"/>
          </a:fillRef>
          <a:effectRef idx="2">
            <a:schemeClr val="dk1"/>
          </a:effectRef>
          <a:fontRef idx="minor">
            <a:schemeClr val="tx1"/>
          </a:fontRef>
        </p:style>
      </p:cxnSp>
      <p:cxnSp>
        <p:nvCxnSpPr>
          <p:cNvPr id="13" name="Прямая соединительная линия 12">
            <a:extLst>
              <a:ext uri="{FF2B5EF4-FFF2-40B4-BE49-F238E27FC236}">
                <a16:creationId xmlns:a16="http://schemas.microsoft.com/office/drawing/2014/main" id="{3E17DF24-290B-4182-942E-6E248AD501F7}"/>
              </a:ext>
            </a:extLst>
          </p:cNvPr>
          <p:cNvCxnSpPr/>
          <p:nvPr/>
        </p:nvCxnSpPr>
        <p:spPr>
          <a:xfrm>
            <a:off x="4724399" y="5338176"/>
            <a:ext cx="1979114"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866407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A28934-33EC-48DF-B5D9-32CA8CCD40C4}"/>
              </a:ext>
            </a:extLst>
          </p:cNvPr>
          <p:cNvSpPr>
            <a:spLocks noGrp="1"/>
          </p:cNvSpPr>
          <p:nvPr>
            <p:ph type="title"/>
          </p:nvPr>
        </p:nvSpPr>
        <p:spPr/>
        <p:txBody>
          <a:bodyPr/>
          <a:lstStyle/>
          <a:p>
            <a:r>
              <a:rPr lang="kk-KZ" b="1" dirty="0">
                <a:latin typeface="Calibri" panose="020F0502020204030204" pitchFamily="34" charset="0"/>
              </a:rPr>
              <a:t>Саяси партиялардың жіктелуі</a:t>
            </a:r>
            <a:endParaRPr lang="ru-RU" dirty="0"/>
          </a:p>
        </p:txBody>
      </p:sp>
      <p:sp>
        <p:nvSpPr>
          <p:cNvPr id="3" name="Прямоугольник 2">
            <a:extLst>
              <a:ext uri="{FF2B5EF4-FFF2-40B4-BE49-F238E27FC236}">
                <a16:creationId xmlns:a16="http://schemas.microsoft.com/office/drawing/2014/main" id="{59EF0283-1106-42DB-A7C7-A56262CF18A9}"/>
              </a:ext>
            </a:extLst>
          </p:cNvPr>
          <p:cNvSpPr/>
          <p:nvPr/>
        </p:nvSpPr>
        <p:spPr>
          <a:xfrm>
            <a:off x="3563881" y="1929101"/>
            <a:ext cx="5118517" cy="584775"/>
          </a:xfrm>
          <a:prstGeom prst="rect">
            <a:avLst/>
          </a:prstGeom>
        </p:spPr>
        <p:txBody>
          <a:bodyPr wrap="none">
            <a:spAutoFit/>
          </a:bodyPr>
          <a:lstStyle/>
          <a:p>
            <a:r>
              <a:rPr lang="kk-KZ" sz="3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Саяси идеологиясына қарай</a:t>
            </a:r>
            <a:endParaRPr lang="ru-RU" sz="3200" dirty="0">
              <a:solidFill>
                <a:srgbClr val="C00000"/>
              </a:solidFill>
            </a:endParaRPr>
          </a:p>
        </p:txBody>
      </p:sp>
      <p:sp>
        <p:nvSpPr>
          <p:cNvPr id="4" name="Прямоугольник 3">
            <a:extLst>
              <a:ext uri="{FF2B5EF4-FFF2-40B4-BE49-F238E27FC236}">
                <a16:creationId xmlns:a16="http://schemas.microsoft.com/office/drawing/2014/main" id="{C507424E-4BC6-4D42-9CAE-65C7EBFC682B}"/>
              </a:ext>
            </a:extLst>
          </p:cNvPr>
          <p:cNvSpPr/>
          <p:nvPr/>
        </p:nvSpPr>
        <p:spPr>
          <a:xfrm>
            <a:off x="1402914" y="2688921"/>
            <a:ext cx="339455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Коммунистік </a:t>
            </a:r>
            <a:endParaRPr lang="ru-RU" sz="2400" dirty="0"/>
          </a:p>
        </p:txBody>
      </p:sp>
      <p:sp>
        <p:nvSpPr>
          <p:cNvPr id="5" name="Прямоугольник 4">
            <a:extLst>
              <a:ext uri="{FF2B5EF4-FFF2-40B4-BE49-F238E27FC236}">
                <a16:creationId xmlns:a16="http://schemas.microsoft.com/office/drawing/2014/main" id="{6B8AE5C8-6016-43F4-A331-0113471B958F}"/>
              </a:ext>
            </a:extLst>
          </p:cNvPr>
          <p:cNvSpPr/>
          <p:nvPr/>
        </p:nvSpPr>
        <p:spPr>
          <a:xfrm>
            <a:off x="1442580" y="3822527"/>
            <a:ext cx="336741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Буржуазиялық-демократиялық</a:t>
            </a:r>
            <a:endParaRPr lang="ru-RU" sz="2400" dirty="0"/>
          </a:p>
        </p:txBody>
      </p:sp>
      <p:sp>
        <p:nvSpPr>
          <p:cNvPr id="6" name="Прямоугольник 5">
            <a:extLst>
              <a:ext uri="{FF2B5EF4-FFF2-40B4-BE49-F238E27FC236}">
                <a16:creationId xmlns:a16="http://schemas.microsoft.com/office/drawing/2014/main" id="{0C18C8FA-4E92-4F96-9789-922AE24B6BB1}"/>
              </a:ext>
            </a:extLst>
          </p:cNvPr>
          <p:cNvSpPr/>
          <p:nvPr/>
        </p:nvSpPr>
        <p:spPr>
          <a:xfrm>
            <a:off x="5052164" y="4977009"/>
            <a:ext cx="2141951"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Фашистік  </a:t>
            </a:r>
            <a:endParaRPr lang="ru-RU" sz="2400" dirty="0"/>
          </a:p>
        </p:txBody>
      </p:sp>
      <p:sp>
        <p:nvSpPr>
          <p:cNvPr id="7" name="Прямоугольник 6">
            <a:extLst>
              <a:ext uri="{FF2B5EF4-FFF2-40B4-BE49-F238E27FC236}">
                <a16:creationId xmlns:a16="http://schemas.microsoft.com/office/drawing/2014/main" id="{B7741E3C-0A25-4C59-9753-C3941BB9F1A4}"/>
              </a:ext>
            </a:extLst>
          </p:cNvPr>
          <p:cNvSpPr/>
          <p:nvPr/>
        </p:nvSpPr>
        <p:spPr>
          <a:xfrm>
            <a:off x="7578247" y="3814175"/>
            <a:ext cx="338202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Консервативтік </a:t>
            </a:r>
            <a:endParaRPr lang="ru-RU" sz="2400" dirty="0"/>
          </a:p>
        </p:txBody>
      </p:sp>
      <p:sp>
        <p:nvSpPr>
          <p:cNvPr id="8" name="Прямоугольник 7">
            <a:extLst>
              <a:ext uri="{FF2B5EF4-FFF2-40B4-BE49-F238E27FC236}">
                <a16:creationId xmlns:a16="http://schemas.microsoft.com/office/drawing/2014/main" id="{B5B18B06-1E0C-4662-ACCA-E168E9385466}"/>
              </a:ext>
            </a:extLst>
          </p:cNvPr>
          <p:cNvSpPr/>
          <p:nvPr/>
        </p:nvSpPr>
        <p:spPr>
          <a:xfrm>
            <a:off x="7611647" y="2688921"/>
            <a:ext cx="3336101"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Социал-демократиялық</a:t>
            </a:r>
            <a:endParaRPr lang="ru-RU" sz="2400" dirty="0"/>
          </a:p>
        </p:txBody>
      </p:sp>
      <p:cxnSp>
        <p:nvCxnSpPr>
          <p:cNvPr id="12" name="Прямая соединительная линия 11">
            <a:extLst>
              <a:ext uri="{FF2B5EF4-FFF2-40B4-BE49-F238E27FC236}">
                <a16:creationId xmlns:a16="http://schemas.microsoft.com/office/drawing/2014/main" id="{A45BAABE-B150-4A88-9F74-E6A4853D7A1B}"/>
              </a:ext>
            </a:extLst>
          </p:cNvPr>
          <p:cNvCxnSpPr>
            <a:cxnSpLocks/>
            <a:endCxn id="6" idx="0"/>
          </p:cNvCxnSpPr>
          <p:nvPr/>
        </p:nvCxnSpPr>
        <p:spPr>
          <a:xfrm>
            <a:off x="6123140" y="2426194"/>
            <a:ext cx="0" cy="2550815"/>
          </a:xfrm>
          <a:prstGeom prst="line">
            <a:avLst/>
          </a:prstGeom>
        </p:spPr>
        <p:style>
          <a:lnRef idx="3">
            <a:schemeClr val="dk1"/>
          </a:lnRef>
          <a:fillRef idx="0">
            <a:schemeClr val="dk1"/>
          </a:fillRef>
          <a:effectRef idx="2">
            <a:schemeClr val="dk1"/>
          </a:effectRef>
          <a:fontRef idx="minor">
            <a:schemeClr val="tx1"/>
          </a:fontRef>
        </p:style>
      </p:cxnSp>
      <p:cxnSp>
        <p:nvCxnSpPr>
          <p:cNvPr id="15" name="Прямая соединительная линия 14">
            <a:extLst>
              <a:ext uri="{FF2B5EF4-FFF2-40B4-BE49-F238E27FC236}">
                <a16:creationId xmlns:a16="http://schemas.microsoft.com/office/drawing/2014/main" id="{48F655FA-EE67-4A26-B74E-635BE6DAA5B0}"/>
              </a:ext>
            </a:extLst>
          </p:cNvPr>
          <p:cNvCxnSpPr>
            <a:stCxn id="4" idx="3"/>
            <a:endCxn id="8" idx="1"/>
          </p:cNvCxnSpPr>
          <p:nvPr/>
        </p:nvCxnSpPr>
        <p:spPr>
          <a:xfrm>
            <a:off x="4797469" y="3146121"/>
            <a:ext cx="2814178" cy="0"/>
          </a:xfrm>
          <a:prstGeom prst="line">
            <a:avLst/>
          </a:prstGeom>
        </p:spPr>
        <p:style>
          <a:lnRef idx="3">
            <a:schemeClr val="dk1"/>
          </a:lnRef>
          <a:fillRef idx="0">
            <a:schemeClr val="dk1"/>
          </a:fillRef>
          <a:effectRef idx="2">
            <a:schemeClr val="dk1"/>
          </a:effectRef>
          <a:fontRef idx="minor">
            <a:schemeClr val="tx1"/>
          </a:fontRef>
        </p:style>
      </p:cxnSp>
      <p:cxnSp>
        <p:nvCxnSpPr>
          <p:cNvPr id="17" name="Прямая соединительная линия 16">
            <a:extLst>
              <a:ext uri="{FF2B5EF4-FFF2-40B4-BE49-F238E27FC236}">
                <a16:creationId xmlns:a16="http://schemas.microsoft.com/office/drawing/2014/main" id="{C58DFECD-2E41-4C78-9BE0-DC65DF2DAD3A}"/>
              </a:ext>
            </a:extLst>
          </p:cNvPr>
          <p:cNvCxnSpPr>
            <a:cxnSpLocks/>
            <a:endCxn id="7" idx="1"/>
          </p:cNvCxnSpPr>
          <p:nvPr/>
        </p:nvCxnSpPr>
        <p:spPr>
          <a:xfrm>
            <a:off x="4824609" y="4263025"/>
            <a:ext cx="2753638" cy="835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800769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F6A6A7F-D4FD-4B7E-84BB-291495009D43}"/>
              </a:ext>
            </a:extLst>
          </p:cNvPr>
          <p:cNvSpPr>
            <a:spLocks noGrp="1"/>
          </p:cNvSpPr>
          <p:nvPr>
            <p:ph type="title"/>
          </p:nvPr>
        </p:nvSpPr>
        <p:spPr/>
        <p:txBody>
          <a:bodyPr/>
          <a:lstStyle/>
          <a:p>
            <a:r>
              <a:rPr lang="kk-KZ" b="1" dirty="0">
                <a:latin typeface="Calibri" panose="020F0502020204030204" pitchFamily="34" charset="0"/>
              </a:rPr>
              <a:t>Саяси партиялардың жіктелуі</a:t>
            </a:r>
            <a:endParaRPr lang="ru-RU" dirty="0"/>
          </a:p>
        </p:txBody>
      </p:sp>
      <p:sp>
        <p:nvSpPr>
          <p:cNvPr id="3" name="Прямоугольник 2">
            <a:extLst>
              <a:ext uri="{FF2B5EF4-FFF2-40B4-BE49-F238E27FC236}">
                <a16:creationId xmlns:a16="http://schemas.microsoft.com/office/drawing/2014/main" id="{32EC50D7-BBC0-4823-80B7-55AB6A2531D1}"/>
              </a:ext>
            </a:extLst>
          </p:cNvPr>
          <p:cNvSpPr/>
          <p:nvPr/>
        </p:nvSpPr>
        <p:spPr>
          <a:xfrm>
            <a:off x="2129466" y="2555403"/>
            <a:ext cx="7640835" cy="584775"/>
          </a:xfrm>
          <a:prstGeom prst="rect">
            <a:avLst/>
          </a:prstGeom>
        </p:spPr>
        <p:txBody>
          <a:bodyPr wrap="square">
            <a:spAutoFit/>
          </a:bodyPr>
          <a:lstStyle/>
          <a:p>
            <a:pPr algn="ctr">
              <a:spcAft>
                <a:spcPts val="0"/>
              </a:spcAft>
            </a:pPr>
            <a:r>
              <a:rPr lang="kk-KZ" sz="3200" dirty="0">
                <a:solidFill>
                  <a:srgbClr val="C00000"/>
                </a:solidFill>
                <a:latin typeface="Calibri" panose="020F0502020204030204" pitchFamily="34" charset="0"/>
                <a:ea typeface="Times New Roman" panose="02020603050405020304" pitchFamily="18" charset="0"/>
              </a:rPr>
              <a:t>Саяси өмірдегі алатын орнына қарай</a:t>
            </a:r>
            <a:endParaRPr lang="ru-RU" sz="3200" dirty="0">
              <a:solidFill>
                <a:srgbClr val="C00000"/>
              </a:solidFill>
              <a:latin typeface="Times New Roman" panose="02020603050405020304" pitchFamily="18" charset="0"/>
              <a:ea typeface="Times New Roman" panose="02020603050405020304" pitchFamily="18" charset="0"/>
            </a:endParaRPr>
          </a:p>
        </p:txBody>
      </p:sp>
      <p:sp>
        <p:nvSpPr>
          <p:cNvPr id="4" name="Прямоугольник 3">
            <a:extLst>
              <a:ext uri="{FF2B5EF4-FFF2-40B4-BE49-F238E27FC236}">
                <a16:creationId xmlns:a16="http://schemas.microsoft.com/office/drawing/2014/main" id="{CAEE88D1-5D0F-4608-8A8B-ABAC422C7AEE}"/>
              </a:ext>
            </a:extLst>
          </p:cNvPr>
          <p:cNvSpPr/>
          <p:nvPr/>
        </p:nvSpPr>
        <p:spPr>
          <a:xfrm>
            <a:off x="1352810" y="3678477"/>
            <a:ext cx="339455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Билеуші  </a:t>
            </a:r>
            <a:endParaRPr lang="ru-RU" sz="2400" dirty="0"/>
          </a:p>
        </p:txBody>
      </p:sp>
      <p:sp>
        <p:nvSpPr>
          <p:cNvPr id="5" name="Прямоугольник 4">
            <a:extLst>
              <a:ext uri="{FF2B5EF4-FFF2-40B4-BE49-F238E27FC236}">
                <a16:creationId xmlns:a16="http://schemas.microsoft.com/office/drawing/2014/main" id="{EE8914E0-E6FD-4B3D-9926-07B4A2C4C38D}"/>
              </a:ext>
            </a:extLst>
          </p:cNvPr>
          <p:cNvSpPr/>
          <p:nvPr/>
        </p:nvSpPr>
        <p:spPr>
          <a:xfrm>
            <a:off x="6801632" y="3703529"/>
            <a:ext cx="339455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Оппозициялық  </a:t>
            </a:r>
            <a:endParaRPr lang="ru-RU" sz="2400" dirty="0"/>
          </a:p>
        </p:txBody>
      </p:sp>
      <p:cxnSp>
        <p:nvCxnSpPr>
          <p:cNvPr id="7" name="Прямая со стрелкой 6">
            <a:extLst>
              <a:ext uri="{FF2B5EF4-FFF2-40B4-BE49-F238E27FC236}">
                <a16:creationId xmlns:a16="http://schemas.microsoft.com/office/drawing/2014/main" id="{678F33F9-DB91-4FC3-A523-022AE7260F35}"/>
              </a:ext>
            </a:extLst>
          </p:cNvPr>
          <p:cNvCxnSpPr>
            <a:cxnSpLocks/>
            <a:endCxn id="5" idx="1"/>
          </p:cNvCxnSpPr>
          <p:nvPr/>
        </p:nvCxnSpPr>
        <p:spPr>
          <a:xfrm>
            <a:off x="5761973" y="3081403"/>
            <a:ext cx="1039659" cy="107932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 name="Прямая со стрелкой 9">
            <a:extLst>
              <a:ext uri="{FF2B5EF4-FFF2-40B4-BE49-F238E27FC236}">
                <a16:creationId xmlns:a16="http://schemas.microsoft.com/office/drawing/2014/main" id="{4FB758A5-9BF9-4EFB-92C2-6F8D08355826}"/>
              </a:ext>
            </a:extLst>
          </p:cNvPr>
          <p:cNvCxnSpPr>
            <a:cxnSpLocks/>
            <a:endCxn id="4" idx="3"/>
          </p:cNvCxnSpPr>
          <p:nvPr/>
        </p:nvCxnSpPr>
        <p:spPr>
          <a:xfrm flipH="1">
            <a:off x="4747365" y="3081403"/>
            <a:ext cx="1014608" cy="105427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169021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81E7B59-96C9-4A4A-B48B-BB01A9DBD8CB}"/>
              </a:ext>
            </a:extLst>
          </p:cNvPr>
          <p:cNvSpPr>
            <a:spLocks noGrp="1"/>
          </p:cNvSpPr>
          <p:nvPr>
            <p:ph type="title"/>
          </p:nvPr>
        </p:nvSpPr>
        <p:spPr/>
        <p:txBody>
          <a:bodyPr/>
          <a:lstStyle/>
          <a:p>
            <a:r>
              <a:rPr lang="kk-KZ" b="1" dirty="0">
                <a:latin typeface="Calibri" panose="020F0502020204030204" pitchFamily="34" charset="0"/>
              </a:rPr>
              <a:t>Саяси партиялардың жіктелуі</a:t>
            </a:r>
            <a:endParaRPr lang="ru-RU" dirty="0"/>
          </a:p>
        </p:txBody>
      </p:sp>
      <p:sp>
        <p:nvSpPr>
          <p:cNvPr id="3" name="Прямоугольник 2">
            <a:extLst>
              <a:ext uri="{FF2B5EF4-FFF2-40B4-BE49-F238E27FC236}">
                <a16:creationId xmlns:a16="http://schemas.microsoft.com/office/drawing/2014/main" id="{4D1B68B0-1843-43A4-81D5-980992E01D23}"/>
              </a:ext>
            </a:extLst>
          </p:cNvPr>
          <p:cNvSpPr/>
          <p:nvPr/>
        </p:nvSpPr>
        <p:spPr>
          <a:xfrm>
            <a:off x="2841815" y="2517825"/>
            <a:ext cx="5806911" cy="523220"/>
          </a:xfrm>
          <a:prstGeom prst="rect">
            <a:avLst/>
          </a:prstGeom>
        </p:spPr>
        <p:txBody>
          <a:bodyPr wrap="none">
            <a:spAutoFit/>
          </a:bodyPr>
          <a:lstStyle/>
          <a:p>
            <a:pPr algn="ctr">
              <a:spcAft>
                <a:spcPts val="0"/>
              </a:spcAft>
            </a:pPr>
            <a:r>
              <a:rPr lang="kk-KZ" sz="2800" dirty="0">
                <a:solidFill>
                  <a:srgbClr val="C00000"/>
                </a:solidFill>
                <a:latin typeface="Calibri" panose="020F0502020204030204" pitchFamily="34" charset="0"/>
                <a:ea typeface="Times New Roman" panose="02020603050405020304" pitchFamily="18" charset="0"/>
              </a:rPr>
              <a:t>Жұмыс істеу жағдайына байланысты</a:t>
            </a:r>
            <a:endParaRPr lang="ru-RU" sz="2800" dirty="0">
              <a:solidFill>
                <a:srgbClr val="C00000"/>
              </a:solidFill>
              <a:latin typeface="Times New Roman" panose="02020603050405020304" pitchFamily="18" charset="0"/>
              <a:ea typeface="Times New Roman" panose="02020603050405020304" pitchFamily="18" charset="0"/>
            </a:endParaRPr>
          </a:p>
        </p:txBody>
      </p:sp>
      <p:sp>
        <p:nvSpPr>
          <p:cNvPr id="4" name="Прямоугольник 3">
            <a:extLst>
              <a:ext uri="{FF2B5EF4-FFF2-40B4-BE49-F238E27FC236}">
                <a16:creationId xmlns:a16="http://schemas.microsoft.com/office/drawing/2014/main" id="{3A655A9B-A7F9-48F3-A1D9-5836C912FB75}"/>
              </a:ext>
            </a:extLst>
          </p:cNvPr>
          <p:cNvSpPr/>
          <p:nvPr/>
        </p:nvSpPr>
        <p:spPr>
          <a:xfrm>
            <a:off x="1365336" y="3599145"/>
            <a:ext cx="354486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Ресми </a:t>
            </a:r>
            <a:endParaRPr lang="ru-RU" sz="2400" dirty="0"/>
          </a:p>
        </p:txBody>
      </p:sp>
      <p:sp>
        <p:nvSpPr>
          <p:cNvPr id="5" name="Прямоугольник 4">
            <a:extLst>
              <a:ext uri="{FF2B5EF4-FFF2-40B4-BE49-F238E27FC236}">
                <a16:creationId xmlns:a16="http://schemas.microsoft.com/office/drawing/2014/main" id="{7FCE4DAC-C32E-4747-8346-C181DBA3E310}"/>
              </a:ext>
            </a:extLst>
          </p:cNvPr>
          <p:cNvSpPr/>
          <p:nvPr/>
        </p:nvSpPr>
        <p:spPr>
          <a:xfrm>
            <a:off x="3972838" y="4949869"/>
            <a:ext cx="354486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Құпия</a:t>
            </a:r>
            <a:r>
              <a:rPr lang="kk-KZ" dirty="0"/>
              <a:t> </a:t>
            </a:r>
            <a:endParaRPr lang="ru-RU" dirty="0"/>
          </a:p>
        </p:txBody>
      </p:sp>
      <p:sp>
        <p:nvSpPr>
          <p:cNvPr id="6" name="Прямоугольник 5">
            <a:extLst>
              <a:ext uri="{FF2B5EF4-FFF2-40B4-BE49-F238E27FC236}">
                <a16:creationId xmlns:a16="http://schemas.microsoft.com/office/drawing/2014/main" id="{38D24B9D-7E0D-45DE-A186-8EB8D8438A6C}"/>
              </a:ext>
            </a:extLst>
          </p:cNvPr>
          <p:cNvSpPr/>
          <p:nvPr/>
        </p:nvSpPr>
        <p:spPr>
          <a:xfrm>
            <a:off x="6617917" y="3599145"/>
            <a:ext cx="354486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Жартылай ресми </a:t>
            </a:r>
            <a:endParaRPr lang="ru-RU" sz="2400" dirty="0"/>
          </a:p>
        </p:txBody>
      </p:sp>
      <p:cxnSp>
        <p:nvCxnSpPr>
          <p:cNvPr id="8" name="Прямая соединительная линия 7">
            <a:extLst>
              <a:ext uri="{FF2B5EF4-FFF2-40B4-BE49-F238E27FC236}">
                <a16:creationId xmlns:a16="http://schemas.microsoft.com/office/drawing/2014/main" id="{D7D95975-7856-42E4-B784-63F9B867BE93}"/>
              </a:ext>
            </a:extLst>
          </p:cNvPr>
          <p:cNvCxnSpPr>
            <a:stCxn id="3" idx="2"/>
            <a:endCxn id="5" idx="0"/>
          </p:cNvCxnSpPr>
          <p:nvPr/>
        </p:nvCxnSpPr>
        <p:spPr>
          <a:xfrm>
            <a:off x="5745271" y="3041045"/>
            <a:ext cx="0" cy="1908824"/>
          </a:xfrm>
          <a:prstGeom prst="line">
            <a:avLst/>
          </a:prstGeom>
        </p:spPr>
        <p:style>
          <a:lnRef idx="3">
            <a:schemeClr val="dk1"/>
          </a:lnRef>
          <a:fillRef idx="0">
            <a:schemeClr val="dk1"/>
          </a:fillRef>
          <a:effectRef idx="2">
            <a:schemeClr val="dk1"/>
          </a:effectRef>
          <a:fontRef idx="minor">
            <a:schemeClr val="tx1"/>
          </a:fontRef>
        </p:style>
      </p:cxnSp>
      <p:cxnSp>
        <p:nvCxnSpPr>
          <p:cNvPr id="11" name="Прямая соединительная линия 10">
            <a:extLst>
              <a:ext uri="{FF2B5EF4-FFF2-40B4-BE49-F238E27FC236}">
                <a16:creationId xmlns:a16="http://schemas.microsoft.com/office/drawing/2014/main" id="{A486D2A8-1EEC-4535-AED8-9F10B8FF568B}"/>
              </a:ext>
            </a:extLst>
          </p:cNvPr>
          <p:cNvCxnSpPr>
            <a:stCxn id="4" idx="3"/>
            <a:endCxn id="6" idx="1"/>
          </p:cNvCxnSpPr>
          <p:nvPr/>
        </p:nvCxnSpPr>
        <p:spPr>
          <a:xfrm>
            <a:off x="4910202" y="4056345"/>
            <a:ext cx="1707715"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70026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7DFE10-102F-4E67-84F8-1BDA3834A691}"/>
              </a:ext>
            </a:extLst>
          </p:cNvPr>
          <p:cNvSpPr>
            <a:spLocks noGrp="1"/>
          </p:cNvSpPr>
          <p:nvPr>
            <p:ph type="title"/>
          </p:nvPr>
        </p:nvSpPr>
        <p:spPr/>
        <p:txBody>
          <a:bodyPr/>
          <a:lstStyle/>
          <a:p>
            <a:r>
              <a:rPr lang="kk-KZ" b="1" dirty="0">
                <a:latin typeface="Calibri" panose="020F0502020204030204" pitchFamily="34" charset="0"/>
              </a:rPr>
              <a:t>Саяси партиялардың жіктелуі</a:t>
            </a:r>
            <a:endParaRPr lang="ru-RU" dirty="0"/>
          </a:p>
        </p:txBody>
      </p:sp>
      <p:sp>
        <p:nvSpPr>
          <p:cNvPr id="3" name="Прямоугольник 2">
            <a:extLst>
              <a:ext uri="{FF2B5EF4-FFF2-40B4-BE49-F238E27FC236}">
                <a16:creationId xmlns:a16="http://schemas.microsoft.com/office/drawing/2014/main" id="{AAB30A50-C7C8-4D96-9CA5-1F8A7D24D165}"/>
              </a:ext>
            </a:extLst>
          </p:cNvPr>
          <p:cNvSpPr/>
          <p:nvPr/>
        </p:nvSpPr>
        <p:spPr>
          <a:xfrm>
            <a:off x="2351975" y="2517826"/>
            <a:ext cx="7067769" cy="584775"/>
          </a:xfrm>
          <a:prstGeom prst="rect">
            <a:avLst/>
          </a:prstGeom>
        </p:spPr>
        <p:txBody>
          <a:bodyPr wrap="none">
            <a:spAutoFit/>
          </a:bodyPr>
          <a:lstStyle/>
          <a:p>
            <a:r>
              <a:rPr lang="kk-KZ" sz="3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Басты идеологиялық бағытында қарай </a:t>
            </a:r>
            <a:endParaRPr lang="ru-RU" sz="3200" dirty="0">
              <a:solidFill>
                <a:srgbClr val="C00000"/>
              </a:solidFill>
            </a:endParaRPr>
          </a:p>
        </p:txBody>
      </p:sp>
      <p:sp>
        <p:nvSpPr>
          <p:cNvPr id="4" name="Прямоугольник 3">
            <a:extLst>
              <a:ext uri="{FF2B5EF4-FFF2-40B4-BE49-F238E27FC236}">
                <a16:creationId xmlns:a16="http://schemas.microsoft.com/office/drawing/2014/main" id="{32475D7D-570D-4DDC-859E-97CBA617211F}"/>
              </a:ext>
            </a:extLst>
          </p:cNvPr>
          <p:cNvSpPr/>
          <p:nvPr/>
        </p:nvSpPr>
        <p:spPr>
          <a:xfrm>
            <a:off x="1365336" y="3599145"/>
            <a:ext cx="354486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Революциялық </a:t>
            </a:r>
            <a:endParaRPr lang="ru-RU" sz="2400" dirty="0"/>
          </a:p>
        </p:txBody>
      </p:sp>
      <p:sp>
        <p:nvSpPr>
          <p:cNvPr id="5" name="Прямоугольник 4">
            <a:extLst>
              <a:ext uri="{FF2B5EF4-FFF2-40B4-BE49-F238E27FC236}">
                <a16:creationId xmlns:a16="http://schemas.microsoft.com/office/drawing/2014/main" id="{7EC2FED3-418D-4B9F-B8ED-B83F0F95113A}"/>
              </a:ext>
            </a:extLst>
          </p:cNvPr>
          <p:cNvSpPr/>
          <p:nvPr/>
        </p:nvSpPr>
        <p:spPr>
          <a:xfrm>
            <a:off x="7016662" y="4766153"/>
            <a:ext cx="354486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Реакциялық </a:t>
            </a:r>
            <a:endParaRPr lang="ru-RU" sz="2400" dirty="0"/>
          </a:p>
        </p:txBody>
      </p:sp>
      <p:sp>
        <p:nvSpPr>
          <p:cNvPr id="6" name="Прямоугольник 5">
            <a:extLst>
              <a:ext uri="{FF2B5EF4-FFF2-40B4-BE49-F238E27FC236}">
                <a16:creationId xmlns:a16="http://schemas.microsoft.com/office/drawing/2014/main" id="{D44AB1F8-25C7-4B79-98C6-590190278013}"/>
              </a:ext>
            </a:extLst>
          </p:cNvPr>
          <p:cNvSpPr/>
          <p:nvPr/>
        </p:nvSpPr>
        <p:spPr>
          <a:xfrm>
            <a:off x="6993697" y="3603320"/>
            <a:ext cx="354486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Консервативтік  </a:t>
            </a:r>
            <a:endParaRPr lang="ru-RU" sz="2400" dirty="0"/>
          </a:p>
        </p:txBody>
      </p:sp>
      <p:sp>
        <p:nvSpPr>
          <p:cNvPr id="7" name="Прямоугольник 6">
            <a:extLst>
              <a:ext uri="{FF2B5EF4-FFF2-40B4-BE49-F238E27FC236}">
                <a16:creationId xmlns:a16="http://schemas.microsoft.com/office/drawing/2014/main" id="{6FE0740B-D0A6-4902-B5CC-4BE969438F85}"/>
              </a:ext>
            </a:extLst>
          </p:cNvPr>
          <p:cNvSpPr/>
          <p:nvPr/>
        </p:nvSpPr>
        <p:spPr>
          <a:xfrm>
            <a:off x="1392475" y="4728576"/>
            <a:ext cx="354486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Реформистік </a:t>
            </a:r>
            <a:endParaRPr lang="ru-RU" sz="2400" dirty="0"/>
          </a:p>
        </p:txBody>
      </p:sp>
      <p:cxnSp>
        <p:nvCxnSpPr>
          <p:cNvPr id="9" name="Прямая соединительная линия 8">
            <a:extLst>
              <a:ext uri="{FF2B5EF4-FFF2-40B4-BE49-F238E27FC236}">
                <a16:creationId xmlns:a16="http://schemas.microsoft.com/office/drawing/2014/main" id="{8E0C066D-AFA5-4072-B056-2DB4D1007184}"/>
              </a:ext>
            </a:extLst>
          </p:cNvPr>
          <p:cNvCxnSpPr>
            <a:cxnSpLocks/>
            <a:stCxn id="3" idx="2"/>
          </p:cNvCxnSpPr>
          <p:nvPr/>
        </p:nvCxnSpPr>
        <p:spPr>
          <a:xfrm>
            <a:off x="5885860" y="3102601"/>
            <a:ext cx="0" cy="2108226"/>
          </a:xfrm>
          <a:prstGeom prst="line">
            <a:avLst/>
          </a:prstGeom>
        </p:spPr>
        <p:style>
          <a:lnRef idx="3">
            <a:schemeClr val="dk1"/>
          </a:lnRef>
          <a:fillRef idx="0">
            <a:schemeClr val="dk1"/>
          </a:fillRef>
          <a:effectRef idx="2">
            <a:schemeClr val="dk1"/>
          </a:effectRef>
          <a:fontRef idx="minor">
            <a:schemeClr val="tx1"/>
          </a:fontRef>
        </p:style>
      </p:cxnSp>
      <p:cxnSp>
        <p:nvCxnSpPr>
          <p:cNvPr id="12" name="Прямая соединительная линия 11">
            <a:extLst>
              <a:ext uri="{FF2B5EF4-FFF2-40B4-BE49-F238E27FC236}">
                <a16:creationId xmlns:a16="http://schemas.microsoft.com/office/drawing/2014/main" id="{959EF9CF-68E9-43B6-A6D7-4BF0E474C03A}"/>
              </a:ext>
            </a:extLst>
          </p:cNvPr>
          <p:cNvCxnSpPr>
            <a:stCxn id="4" idx="3"/>
            <a:endCxn id="6" idx="1"/>
          </p:cNvCxnSpPr>
          <p:nvPr/>
        </p:nvCxnSpPr>
        <p:spPr>
          <a:xfrm>
            <a:off x="4910202" y="4056345"/>
            <a:ext cx="2083495" cy="4175"/>
          </a:xfrm>
          <a:prstGeom prst="line">
            <a:avLst/>
          </a:prstGeom>
        </p:spPr>
        <p:style>
          <a:lnRef idx="3">
            <a:schemeClr val="dk1"/>
          </a:lnRef>
          <a:fillRef idx="0">
            <a:schemeClr val="dk1"/>
          </a:fillRef>
          <a:effectRef idx="2">
            <a:schemeClr val="dk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3217C5D4-271C-48C5-BF7F-5333D14CD2D9}"/>
              </a:ext>
            </a:extLst>
          </p:cNvPr>
          <p:cNvCxnSpPr>
            <a:stCxn id="7" idx="3"/>
            <a:endCxn id="5" idx="1"/>
          </p:cNvCxnSpPr>
          <p:nvPr/>
        </p:nvCxnSpPr>
        <p:spPr>
          <a:xfrm>
            <a:off x="4937341" y="5185776"/>
            <a:ext cx="2079321" cy="37577"/>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413305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30E8F0-9298-426B-8FF7-388998A12F74}"/>
              </a:ext>
            </a:extLst>
          </p:cNvPr>
          <p:cNvSpPr>
            <a:spLocks noGrp="1"/>
          </p:cNvSpPr>
          <p:nvPr>
            <p:ph type="title"/>
          </p:nvPr>
        </p:nvSpPr>
        <p:spPr/>
        <p:txBody>
          <a:bodyPr/>
          <a:lstStyle/>
          <a:p>
            <a:r>
              <a:rPr lang="kk-KZ" b="1" dirty="0">
                <a:latin typeface="Calibri" panose="020F0502020204030204" pitchFamily="34" charset="0"/>
              </a:rPr>
              <a:t>Саяси партиялардың жіктелуі</a:t>
            </a:r>
            <a:endParaRPr lang="ru-RU" dirty="0"/>
          </a:p>
        </p:txBody>
      </p:sp>
      <p:sp>
        <p:nvSpPr>
          <p:cNvPr id="3" name="Прямоугольник 2">
            <a:extLst>
              <a:ext uri="{FF2B5EF4-FFF2-40B4-BE49-F238E27FC236}">
                <a16:creationId xmlns:a16="http://schemas.microsoft.com/office/drawing/2014/main" id="{E6F93AE6-30D5-4913-BBE0-ED99E633B80A}"/>
              </a:ext>
            </a:extLst>
          </p:cNvPr>
          <p:cNvSpPr/>
          <p:nvPr/>
        </p:nvSpPr>
        <p:spPr>
          <a:xfrm>
            <a:off x="2090779" y="2367512"/>
            <a:ext cx="7148495" cy="584775"/>
          </a:xfrm>
          <a:prstGeom prst="rect">
            <a:avLst/>
          </a:prstGeom>
        </p:spPr>
        <p:txBody>
          <a:bodyPr wrap="none">
            <a:spAutoFit/>
          </a:bodyPr>
          <a:lstStyle/>
          <a:p>
            <a:r>
              <a:rPr lang="kk-KZ" sz="3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Саяси тәртіпті қолдануына байланысты </a:t>
            </a:r>
            <a:endParaRPr lang="ru-RU" sz="3200" dirty="0">
              <a:solidFill>
                <a:srgbClr val="C00000"/>
              </a:solidFill>
            </a:endParaRPr>
          </a:p>
        </p:txBody>
      </p:sp>
      <p:sp>
        <p:nvSpPr>
          <p:cNvPr id="4" name="Прямоугольник 3">
            <a:extLst>
              <a:ext uri="{FF2B5EF4-FFF2-40B4-BE49-F238E27FC236}">
                <a16:creationId xmlns:a16="http://schemas.microsoft.com/office/drawing/2014/main" id="{33B42BD1-964A-4B9F-9165-1F66DC9228FB}"/>
              </a:ext>
            </a:extLst>
          </p:cNvPr>
          <p:cNvSpPr/>
          <p:nvPr/>
        </p:nvSpPr>
        <p:spPr>
          <a:xfrm>
            <a:off x="1377862" y="3486411"/>
            <a:ext cx="354486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Демократиялық  </a:t>
            </a:r>
            <a:endParaRPr lang="ru-RU" sz="2400" dirty="0"/>
          </a:p>
        </p:txBody>
      </p:sp>
      <p:sp>
        <p:nvSpPr>
          <p:cNvPr id="5" name="Прямоугольник 4">
            <a:extLst>
              <a:ext uri="{FF2B5EF4-FFF2-40B4-BE49-F238E27FC236}">
                <a16:creationId xmlns:a16="http://schemas.microsoft.com/office/drawing/2014/main" id="{EAB2CD75-1460-4F6B-A62A-8FA4B82B1E3C}"/>
              </a:ext>
            </a:extLst>
          </p:cNvPr>
          <p:cNvSpPr/>
          <p:nvPr/>
        </p:nvSpPr>
        <p:spPr>
          <a:xfrm>
            <a:off x="4123150" y="4853837"/>
            <a:ext cx="354486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Тоталитарлық  </a:t>
            </a:r>
            <a:endParaRPr lang="ru-RU" sz="2400" dirty="0"/>
          </a:p>
        </p:txBody>
      </p:sp>
      <p:sp>
        <p:nvSpPr>
          <p:cNvPr id="6" name="Прямоугольник 5">
            <a:extLst>
              <a:ext uri="{FF2B5EF4-FFF2-40B4-BE49-F238E27FC236}">
                <a16:creationId xmlns:a16="http://schemas.microsoft.com/office/drawing/2014/main" id="{0B529FDA-C064-422B-9384-2E653B7C9159}"/>
              </a:ext>
            </a:extLst>
          </p:cNvPr>
          <p:cNvSpPr/>
          <p:nvPr/>
        </p:nvSpPr>
        <p:spPr>
          <a:xfrm>
            <a:off x="7081380" y="3478060"/>
            <a:ext cx="354486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a:t>Авторитарлық  </a:t>
            </a:r>
            <a:endParaRPr lang="ru-RU" sz="2400" dirty="0"/>
          </a:p>
        </p:txBody>
      </p:sp>
      <p:cxnSp>
        <p:nvCxnSpPr>
          <p:cNvPr id="8" name="Прямая соединительная линия 7">
            <a:extLst>
              <a:ext uri="{FF2B5EF4-FFF2-40B4-BE49-F238E27FC236}">
                <a16:creationId xmlns:a16="http://schemas.microsoft.com/office/drawing/2014/main" id="{8D18A982-E086-4E73-896F-94D6306A7DEC}"/>
              </a:ext>
            </a:extLst>
          </p:cNvPr>
          <p:cNvCxnSpPr>
            <a:stCxn id="4" idx="3"/>
          </p:cNvCxnSpPr>
          <p:nvPr/>
        </p:nvCxnSpPr>
        <p:spPr>
          <a:xfrm flipV="1">
            <a:off x="4922728" y="3933173"/>
            <a:ext cx="2104373" cy="10438"/>
          </a:xfrm>
          <a:prstGeom prst="line">
            <a:avLst/>
          </a:prstGeom>
        </p:spPr>
        <p:style>
          <a:lnRef idx="3">
            <a:schemeClr val="dk1"/>
          </a:lnRef>
          <a:fillRef idx="0">
            <a:schemeClr val="dk1"/>
          </a:fillRef>
          <a:effectRef idx="2">
            <a:schemeClr val="dk1"/>
          </a:effectRef>
          <a:fontRef idx="minor">
            <a:schemeClr val="tx1"/>
          </a:fontRef>
        </p:style>
      </p:cxnSp>
      <p:cxnSp>
        <p:nvCxnSpPr>
          <p:cNvPr id="10" name="Прямая соединительная линия 9">
            <a:extLst>
              <a:ext uri="{FF2B5EF4-FFF2-40B4-BE49-F238E27FC236}">
                <a16:creationId xmlns:a16="http://schemas.microsoft.com/office/drawing/2014/main" id="{4910270A-45EC-4CB2-9098-2ABAC7EDD566}"/>
              </a:ext>
            </a:extLst>
          </p:cNvPr>
          <p:cNvCxnSpPr>
            <a:cxnSpLocks/>
            <a:endCxn id="5" idx="0"/>
          </p:cNvCxnSpPr>
          <p:nvPr/>
        </p:nvCxnSpPr>
        <p:spPr>
          <a:xfrm>
            <a:off x="5895583" y="3006247"/>
            <a:ext cx="0" cy="184759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4609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85665C4-67B1-401B-9DF4-CFFBB2ABA031}"/>
              </a:ext>
            </a:extLst>
          </p:cNvPr>
          <p:cNvSpPr>
            <a:spLocks noGrp="1"/>
          </p:cNvSpPr>
          <p:nvPr>
            <p:ph type="title"/>
          </p:nvPr>
        </p:nvSpPr>
        <p:spPr/>
        <p:txBody>
          <a:bodyPr/>
          <a:lstStyle/>
          <a:p>
            <a:r>
              <a:rPr lang="kk-KZ" b="1" dirty="0">
                <a:latin typeface="Calibri" panose="020F0502020204030204" pitchFamily="34" charset="0"/>
              </a:rPr>
              <a:t>Партиялық жүйе </a:t>
            </a:r>
            <a:endParaRPr lang="ru-RU" b="1" dirty="0">
              <a:latin typeface="Calibri" panose="020F0502020204030204" pitchFamily="34" charset="0"/>
            </a:endParaRPr>
          </a:p>
        </p:txBody>
      </p:sp>
      <p:sp>
        <p:nvSpPr>
          <p:cNvPr id="3" name="Прямоугольник 2">
            <a:extLst>
              <a:ext uri="{FF2B5EF4-FFF2-40B4-BE49-F238E27FC236}">
                <a16:creationId xmlns:a16="http://schemas.microsoft.com/office/drawing/2014/main" id="{B2DD9B3C-CE79-42E7-B4E6-91D965C73F43}"/>
              </a:ext>
            </a:extLst>
          </p:cNvPr>
          <p:cNvSpPr/>
          <p:nvPr/>
        </p:nvSpPr>
        <p:spPr>
          <a:xfrm>
            <a:off x="1628384" y="2428003"/>
            <a:ext cx="9206630"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sz="2400" b="1"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Партиялық жүйе </a:t>
            </a:r>
            <a:r>
              <a:rPr lang="kk-KZ" sz="2400" dirty="0">
                <a:latin typeface="Calibri" panose="020F0502020204030204" pitchFamily="34" charset="0"/>
                <a:ea typeface="Times New Roman" panose="02020603050405020304" pitchFamily="18" charset="0"/>
                <a:cs typeface="Times New Roman" panose="02020603050405020304" pitchFamily="18" charset="0"/>
              </a:rPr>
              <a:t>деп мемлекеттік мекемелерді қалыптастыруға шынымен мүмкіндігі бар, елдің ішкі және сыртқы саясатына ықпал ете алатын саяси партиялар жиынтығын айтады. </a:t>
            </a:r>
          </a:p>
          <a:p>
            <a:endParaRPr lang="kk-KZ" sz="2400" dirty="0">
              <a:latin typeface="Calibri" panose="020F0502020204030204" pitchFamily="34" charset="0"/>
              <a:cs typeface="Times New Roman" panose="02020603050405020304" pitchFamily="18" charset="0"/>
            </a:endParaRPr>
          </a:p>
          <a:p>
            <a:r>
              <a:rPr lang="kk-KZ" sz="2400" dirty="0">
                <a:solidFill>
                  <a:srgbClr val="C00000"/>
                </a:solidFill>
                <a:latin typeface="Calibri" panose="020F0502020204030204" pitchFamily="34" charset="0"/>
                <a:cs typeface="Times New Roman" panose="02020603050405020304" pitchFamily="18" charset="0"/>
              </a:rPr>
              <a:t>Партиялық жүйенің типтері: </a:t>
            </a:r>
          </a:p>
          <a:p>
            <a:pPr marL="342900" indent="-342900" algn="ctr">
              <a:buFont typeface="Wingdings" panose="05000000000000000000" pitchFamily="2" charset="2"/>
              <a:buChar char="q"/>
            </a:pPr>
            <a:r>
              <a:rPr lang="kk-KZ" sz="2400" dirty="0">
                <a:solidFill>
                  <a:srgbClr val="C00000"/>
                </a:solidFill>
                <a:latin typeface="Calibri" panose="020F0502020204030204" pitchFamily="34" charset="0"/>
                <a:cs typeface="Times New Roman" panose="02020603050405020304" pitchFamily="18" charset="0"/>
              </a:rPr>
              <a:t>Бірпартиялық;</a:t>
            </a:r>
          </a:p>
          <a:p>
            <a:pPr marL="342900" indent="-342900" algn="ctr">
              <a:buFont typeface="Wingdings" panose="05000000000000000000" pitchFamily="2" charset="2"/>
              <a:buChar char="q"/>
            </a:pPr>
            <a:r>
              <a:rPr lang="kk-KZ" sz="2400" dirty="0">
                <a:solidFill>
                  <a:srgbClr val="C00000"/>
                </a:solidFill>
                <a:latin typeface="Calibri" panose="020F0502020204030204" pitchFamily="34" charset="0"/>
                <a:cs typeface="Times New Roman" panose="02020603050405020304" pitchFamily="18" charset="0"/>
              </a:rPr>
              <a:t>Екіпартиялық;</a:t>
            </a:r>
          </a:p>
          <a:p>
            <a:pPr marL="342900" indent="-342900" algn="ctr">
              <a:buFont typeface="Wingdings" panose="05000000000000000000" pitchFamily="2" charset="2"/>
              <a:buChar char="q"/>
            </a:pPr>
            <a:r>
              <a:rPr lang="kk-KZ" sz="2400" dirty="0">
                <a:solidFill>
                  <a:srgbClr val="C00000"/>
                </a:solidFill>
                <a:latin typeface="Calibri" panose="020F0502020204030204" pitchFamily="34" charset="0"/>
                <a:cs typeface="Times New Roman" panose="02020603050405020304" pitchFamily="18" charset="0"/>
              </a:rPr>
              <a:t>Көппартиялық;</a:t>
            </a:r>
          </a:p>
          <a:p>
            <a:pPr marL="342900" indent="-342900" algn="ctr">
              <a:buFont typeface="Wingdings" panose="05000000000000000000" pitchFamily="2" charset="2"/>
              <a:buChar char="q"/>
            </a:pPr>
            <a:endParaRPr lang="ru-RU" sz="2400" dirty="0">
              <a:solidFill>
                <a:srgbClr val="C00000"/>
              </a:solidFill>
            </a:endParaRPr>
          </a:p>
        </p:txBody>
      </p:sp>
    </p:spTree>
    <p:extLst>
      <p:ext uri="{BB962C8B-B14F-4D97-AF65-F5344CB8AC3E}">
        <p14:creationId xmlns:p14="http://schemas.microsoft.com/office/powerpoint/2010/main" val="3760996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8B2EF46-D76D-4C29-94D4-A36255A42B91}"/>
              </a:ext>
            </a:extLst>
          </p:cNvPr>
          <p:cNvSpPr/>
          <p:nvPr/>
        </p:nvSpPr>
        <p:spPr>
          <a:xfrm>
            <a:off x="2242159" y="862963"/>
            <a:ext cx="7152362" cy="170104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nSpc>
                <a:spcPct val="150000"/>
              </a:lnSpc>
            </a:pPr>
            <a:r>
              <a:rPr lang="kk-KZ" dirty="0">
                <a:latin typeface="Calibri" panose="020F0502020204030204" pitchFamily="34" charset="0"/>
                <a:ea typeface="Times New Roman" panose="02020603050405020304" pitchFamily="18" charset="0"/>
                <a:cs typeface="Times New Roman" panose="02020603050405020304" pitchFamily="18" charset="0"/>
              </a:rPr>
              <a:t> </a:t>
            </a:r>
            <a:r>
              <a:rPr lang="kk-KZ" sz="2400" i="1"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Бірпартиялық жүйе</a:t>
            </a:r>
            <a:r>
              <a:rPr lang="kk-KZ" sz="24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 </a:t>
            </a:r>
            <a:r>
              <a:rPr lang="kk-KZ" sz="2400" dirty="0">
                <a:latin typeface="Calibri" panose="020F0502020204030204" pitchFamily="34" charset="0"/>
                <a:ea typeface="Times New Roman" panose="02020603050405020304" pitchFamily="18" charset="0"/>
                <a:cs typeface="Times New Roman" panose="02020603050405020304" pitchFamily="18" charset="0"/>
              </a:rPr>
              <a:t>өзінен басқа, әсіресе бәсекелес партияларды болдырмайды. Ол тоталитарлық және авторитарлық қоғамдарға тән. </a:t>
            </a:r>
            <a:endParaRPr lang="ru-RU" sz="2400" dirty="0"/>
          </a:p>
        </p:txBody>
      </p:sp>
      <p:pic>
        <p:nvPicPr>
          <p:cNvPr id="4098" name="Picture 2" descr="Коммунистическая партия Советского Союза — Википедия">
            <a:extLst>
              <a:ext uri="{FF2B5EF4-FFF2-40B4-BE49-F238E27FC236}">
                <a16:creationId xmlns:a16="http://schemas.microsoft.com/office/drawing/2014/main" id="{1E356BAB-4608-4869-BCB2-CE5F6E46EE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2307" y="2939964"/>
            <a:ext cx="1946362" cy="155709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Компартия Китая обучает политиков по всему миру - Новости Спектр">
            <a:extLst>
              <a:ext uri="{FF2B5EF4-FFF2-40B4-BE49-F238E27FC236}">
                <a16:creationId xmlns:a16="http://schemas.microsoft.com/office/drawing/2014/main" id="{B330124E-1161-484C-ACC2-BB113607DB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6870" y="2918215"/>
            <a:ext cx="2255210" cy="150347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86 лет Коммунистической партии Вьетнама | КПРФ Москва">
            <a:extLst>
              <a:ext uri="{FF2B5EF4-FFF2-40B4-BE49-F238E27FC236}">
                <a16:creationId xmlns:a16="http://schemas.microsoft.com/office/drawing/2014/main" id="{BFA4FAE3-AB98-4A1A-B9F5-04727EFB50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9760" y="2885485"/>
            <a:ext cx="2379146" cy="1536204"/>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a:extLst>
              <a:ext uri="{FF2B5EF4-FFF2-40B4-BE49-F238E27FC236}">
                <a16:creationId xmlns:a16="http://schemas.microsoft.com/office/drawing/2014/main" id="{0BC3294B-DC6D-49CF-8737-D5C47EFD9EE4}"/>
              </a:ext>
            </a:extLst>
          </p:cNvPr>
          <p:cNvSpPr/>
          <p:nvPr/>
        </p:nvSpPr>
        <p:spPr>
          <a:xfrm>
            <a:off x="1438136" y="4648362"/>
            <a:ext cx="868892" cy="492122"/>
          </a:xfrm>
          <a:prstGeom prst="rect">
            <a:avLst/>
          </a:prstGeom>
        </p:spPr>
        <p:txBody>
          <a:bodyPr wrap="none">
            <a:spAutoFit/>
          </a:bodyPr>
          <a:lstStyle/>
          <a:p>
            <a:pPr>
              <a:lnSpc>
                <a:spcPct val="115000"/>
              </a:lnSpc>
              <a:spcAft>
                <a:spcPts val="1000"/>
              </a:spcAft>
            </a:pPr>
            <a:r>
              <a:rPr lang="kk-KZ" sz="2400" dirty="0">
                <a:solidFill>
                  <a:srgbClr val="C00000"/>
                </a:solidFill>
                <a:latin typeface="Calibri" panose="020F0502020204030204" pitchFamily="34" charset="0"/>
                <a:ea typeface="Calibri" panose="020F0502020204030204" pitchFamily="34" charset="0"/>
                <a:cs typeface="Times New Roman" panose="02020603050405020304" pitchFamily="18" charset="0"/>
              </a:rPr>
              <a:t>КСРО</a:t>
            </a:r>
            <a:endParaRPr lang="ru-RU" sz="24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Прямоугольник 7">
            <a:extLst>
              <a:ext uri="{FF2B5EF4-FFF2-40B4-BE49-F238E27FC236}">
                <a16:creationId xmlns:a16="http://schemas.microsoft.com/office/drawing/2014/main" id="{902B8B28-6A76-4678-9F58-EA5278347CC8}"/>
              </a:ext>
            </a:extLst>
          </p:cNvPr>
          <p:cNvSpPr/>
          <p:nvPr/>
        </p:nvSpPr>
        <p:spPr>
          <a:xfrm>
            <a:off x="6162537" y="4562768"/>
            <a:ext cx="1447640" cy="492122"/>
          </a:xfrm>
          <a:prstGeom prst="rect">
            <a:avLst/>
          </a:prstGeom>
        </p:spPr>
        <p:txBody>
          <a:bodyPr wrap="none">
            <a:spAutoFit/>
          </a:bodyPr>
          <a:lstStyle/>
          <a:p>
            <a:pPr>
              <a:lnSpc>
                <a:spcPct val="115000"/>
              </a:lnSpc>
              <a:spcAft>
                <a:spcPts val="1000"/>
              </a:spcAft>
            </a:pPr>
            <a:r>
              <a:rPr lang="kk-KZ" sz="2400" dirty="0">
                <a:solidFill>
                  <a:srgbClr val="C00000"/>
                </a:solidFill>
                <a:latin typeface="Calibri" panose="020F0502020204030204" pitchFamily="34" charset="0"/>
                <a:ea typeface="Calibri" panose="020F0502020204030204" pitchFamily="34" charset="0"/>
                <a:cs typeface="Times New Roman" panose="02020603050405020304" pitchFamily="18" charset="0"/>
              </a:rPr>
              <a:t>ВЬЕТНАМ</a:t>
            </a:r>
            <a:endParaRPr lang="ru-RU" sz="24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Прямоугольник 8">
            <a:extLst>
              <a:ext uri="{FF2B5EF4-FFF2-40B4-BE49-F238E27FC236}">
                <a16:creationId xmlns:a16="http://schemas.microsoft.com/office/drawing/2014/main" id="{80261536-3C0A-4F2B-8CE6-1A8BBB526E62}"/>
              </a:ext>
            </a:extLst>
          </p:cNvPr>
          <p:cNvSpPr/>
          <p:nvPr/>
        </p:nvSpPr>
        <p:spPr>
          <a:xfrm>
            <a:off x="3709524" y="4577382"/>
            <a:ext cx="1185068" cy="558743"/>
          </a:xfrm>
          <a:prstGeom prst="rect">
            <a:avLst/>
          </a:prstGeom>
        </p:spPr>
        <p:txBody>
          <a:bodyPr wrap="none">
            <a:spAutoFit/>
          </a:bodyPr>
          <a:lstStyle/>
          <a:p>
            <a:pPr>
              <a:lnSpc>
                <a:spcPct val="115000"/>
              </a:lnSpc>
              <a:spcAft>
                <a:spcPts val="1000"/>
              </a:spcAft>
            </a:pPr>
            <a:r>
              <a:rPr lang="kk-KZ" sz="2400" dirty="0">
                <a:solidFill>
                  <a:srgbClr val="C00000"/>
                </a:solidFill>
                <a:latin typeface="Calibri" panose="020F0502020204030204" pitchFamily="34" charset="0"/>
                <a:ea typeface="Calibri" panose="020F0502020204030204" pitchFamily="34" charset="0"/>
                <a:cs typeface="Times New Roman" panose="02020603050405020304" pitchFamily="18" charset="0"/>
              </a:rPr>
              <a:t>ҚЫТАЙ</a:t>
            </a:r>
            <a:r>
              <a:rPr lang="kk-KZ" sz="2800" dirty="0">
                <a:solidFill>
                  <a:srgbClr val="C00000"/>
                </a:solidFill>
                <a:latin typeface="Calibri" panose="020F0502020204030204" pitchFamily="34" charset="0"/>
                <a:ea typeface="Calibri" panose="020F0502020204030204" pitchFamily="34" charset="0"/>
                <a:cs typeface="Times New Roman" panose="02020603050405020304" pitchFamily="18" charset="0"/>
              </a:rPr>
              <a:t> </a:t>
            </a:r>
            <a:endParaRPr lang="ru-RU" sz="28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0" name="Рисунок 9">
            <a:extLst>
              <a:ext uri="{FF2B5EF4-FFF2-40B4-BE49-F238E27FC236}">
                <a16:creationId xmlns:a16="http://schemas.microsoft.com/office/drawing/2014/main" id="{88326329-9AD8-4025-8005-D0758CA0AD2D}"/>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8572108" y="2894094"/>
            <a:ext cx="2500900" cy="1552646"/>
          </a:xfrm>
          <a:prstGeom prst="rect">
            <a:avLst/>
          </a:prstGeom>
          <a:noFill/>
          <a:ln>
            <a:noFill/>
          </a:ln>
        </p:spPr>
      </p:pic>
      <p:sp>
        <p:nvSpPr>
          <p:cNvPr id="11" name="Прямоугольник 10">
            <a:extLst>
              <a:ext uri="{FF2B5EF4-FFF2-40B4-BE49-F238E27FC236}">
                <a16:creationId xmlns:a16="http://schemas.microsoft.com/office/drawing/2014/main" id="{05F9BB89-0CFD-4D8B-889D-8D9E6A97AE54}"/>
              </a:ext>
            </a:extLst>
          </p:cNvPr>
          <p:cNvSpPr/>
          <p:nvPr/>
        </p:nvSpPr>
        <p:spPr>
          <a:xfrm>
            <a:off x="9056316" y="4489700"/>
            <a:ext cx="1615859" cy="830997"/>
          </a:xfrm>
          <a:prstGeom prst="rect">
            <a:avLst/>
          </a:prstGeom>
        </p:spPr>
        <p:txBody>
          <a:bodyPr wrap="square">
            <a:spAutoFit/>
          </a:bodyPr>
          <a:lstStyle/>
          <a:p>
            <a:r>
              <a:rPr lang="kk-KZ" sz="2400" dirty="0">
                <a:solidFill>
                  <a:srgbClr val="C00000"/>
                </a:solidFill>
                <a:latin typeface="Calibri" panose="020F0502020204030204" pitchFamily="34" charset="0"/>
                <a:ea typeface="Calibri" panose="020F0502020204030204" pitchFamily="34" charset="0"/>
                <a:cs typeface="Times New Roman" panose="02020603050405020304" pitchFamily="18" charset="0"/>
              </a:rPr>
              <a:t>ГИТЛЕРЛІК ГЕРМАНИЯ</a:t>
            </a:r>
            <a:endParaRPr lang="ru-RU" sz="24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91854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7B50E57-D739-44D9-AB3A-9866BA24F9B6}"/>
              </a:ext>
            </a:extLst>
          </p:cNvPr>
          <p:cNvSpPr/>
          <p:nvPr/>
        </p:nvSpPr>
        <p:spPr>
          <a:xfrm>
            <a:off x="2693095" y="913067"/>
            <a:ext cx="6726477" cy="156966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dirty="0">
                <a:latin typeface="Calibri" panose="020F0502020204030204" pitchFamily="34" charset="0"/>
                <a:ea typeface="Times New Roman" panose="02020603050405020304" pitchFamily="18" charset="0"/>
                <a:cs typeface="Times New Roman" panose="02020603050405020304" pitchFamily="18" charset="0"/>
              </a:rPr>
              <a:t> </a:t>
            </a:r>
            <a:r>
              <a:rPr lang="kk-KZ" sz="2400" i="1" dirty="0">
                <a:latin typeface="Calibri" panose="020F0502020204030204" pitchFamily="34" charset="0"/>
                <a:ea typeface="Times New Roman" panose="02020603050405020304" pitchFamily="18" charset="0"/>
                <a:cs typeface="Times New Roman" panose="02020603050405020304" pitchFamily="18" charset="0"/>
              </a:rPr>
              <a:t>Екіпартиялық жүйеде</a:t>
            </a:r>
            <a:r>
              <a:rPr lang="kk-KZ" sz="2400" dirty="0">
                <a:latin typeface="Calibri" panose="020F0502020204030204" pitchFamily="34" charset="0"/>
                <a:ea typeface="Times New Roman" panose="02020603050405020304" pitchFamily="18" charset="0"/>
                <a:cs typeface="Times New Roman" panose="02020603050405020304" pitchFamily="18" charset="0"/>
              </a:rPr>
              <a:t> (бипартизм) басқа да кішігірім партиялар болуы мүмкін, бірақ билік үшін нағыз бәсекелестік ең ірі екі партияның арасында жүреді. </a:t>
            </a:r>
            <a:endParaRPr lang="ru-RU" sz="2400" dirty="0"/>
          </a:p>
        </p:txBody>
      </p:sp>
      <p:pic>
        <p:nvPicPr>
          <p:cNvPr id="3" name="Рисунок 2">
            <a:extLst>
              <a:ext uri="{FF2B5EF4-FFF2-40B4-BE49-F238E27FC236}">
                <a16:creationId xmlns:a16="http://schemas.microsoft.com/office/drawing/2014/main" id="{2CAFF0FB-0A24-4E6C-8091-CA53DE8009AA}"/>
              </a:ext>
            </a:extLst>
          </p:cNvPr>
          <p:cNvPicPr>
            <a:picLocks noChangeAspect="1"/>
          </p:cNvPicPr>
          <p:nvPr/>
        </p:nvPicPr>
        <p:blipFill>
          <a:blip r:embed="rId2"/>
          <a:stretch>
            <a:fillRect/>
          </a:stretch>
        </p:blipFill>
        <p:spPr>
          <a:xfrm>
            <a:off x="1615858" y="2773164"/>
            <a:ext cx="2484523" cy="2093979"/>
          </a:xfrm>
          <a:prstGeom prst="rect">
            <a:avLst/>
          </a:prstGeom>
        </p:spPr>
      </p:pic>
      <p:pic>
        <p:nvPicPr>
          <p:cNvPr id="4" name="Рисунок 3">
            <a:extLst>
              <a:ext uri="{FF2B5EF4-FFF2-40B4-BE49-F238E27FC236}">
                <a16:creationId xmlns:a16="http://schemas.microsoft.com/office/drawing/2014/main" id="{7510A156-634F-4FFB-A5FE-6107A68816F8}"/>
              </a:ext>
            </a:extLst>
          </p:cNvPr>
          <p:cNvPicPr>
            <a:picLocks noChangeAspect="1"/>
          </p:cNvPicPr>
          <p:nvPr/>
        </p:nvPicPr>
        <p:blipFill>
          <a:blip r:embed="rId3"/>
          <a:stretch>
            <a:fillRect/>
          </a:stretch>
        </p:blipFill>
        <p:spPr>
          <a:xfrm>
            <a:off x="8744145" y="2627335"/>
            <a:ext cx="2219325" cy="1828800"/>
          </a:xfrm>
          <a:prstGeom prst="rect">
            <a:avLst/>
          </a:prstGeom>
        </p:spPr>
      </p:pic>
      <p:pic>
        <p:nvPicPr>
          <p:cNvPr id="5" name="Рисунок 4">
            <a:extLst>
              <a:ext uri="{FF2B5EF4-FFF2-40B4-BE49-F238E27FC236}">
                <a16:creationId xmlns:a16="http://schemas.microsoft.com/office/drawing/2014/main" id="{270B85CA-09C6-42A8-ACC2-D6C688398F51}"/>
              </a:ext>
            </a:extLst>
          </p:cNvPr>
          <p:cNvPicPr>
            <a:picLocks noChangeAspect="1"/>
          </p:cNvPicPr>
          <p:nvPr/>
        </p:nvPicPr>
        <p:blipFill>
          <a:blip r:embed="rId4"/>
          <a:stretch>
            <a:fillRect/>
          </a:stretch>
        </p:blipFill>
        <p:spPr>
          <a:xfrm>
            <a:off x="4934146" y="4718593"/>
            <a:ext cx="2524125" cy="1228725"/>
          </a:xfrm>
          <a:prstGeom prst="rect">
            <a:avLst/>
          </a:prstGeom>
        </p:spPr>
      </p:pic>
      <p:sp>
        <p:nvSpPr>
          <p:cNvPr id="6" name="Прямоугольник 5">
            <a:extLst>
              <a:ext uri="{FF2B5EF4-FFF2-40B4-BE49-F238E27FC236}">
                <a16:creationId xmlns:a16="http://schemas.microsoft.com/office/drawing/2014/main" id="{0B90095D-9B00-4A1E-8C44-2F4A31DCF572}"/>
              </a:ext>
            </a:extLst>
          </p:cNvPr>
          <p:cNvSpPr/>
          <p:nvPr/>
        </p:nvSpPr>
        <p:spPr>
          <a:xfrm>
            <a:off x="4496842" y="3068970"/>
            <a:ext cx="3525867" cy="1200329"/>
          </a:xfrm>
          <a:prstGeom prst="rect">
            <a:avLst/>
          </a:prstGeom>
        </p:spPr>
        <p:txBody>
          <a:bodyPr wrap="square">
            <a:spAutoFit/>
          </a:bodyPr>
          <a:lstStyle/>
          <a:p>
            <a:pPr algn="ctr"/>
            <a:r>
              <a:rPr lang="kk-KZ" sz="2400" b="1" dirty="0">
                <a:latin typeface="Calibri" panose="020F0502020204030204" pitchFamily="34" charset="0"/>
                <a:ea typeface="Calibri" panose="020F0502020204030204" pitchFamily="34" charset="0"/>
                <a:cs typeface="Times New Roman" panose="02020603050405020304" pitchFamily="18" charset="0"/>
              </a:rPr>
              <a:t>АҚШ – </a:t>
            </a:r>
          </a:p>
          <a:p>
            <a:pPr algn="ctr"/>
            <a:r>
              <a:rPr lang="kk-KZ" sz="2400" b="1" dirty="0">
                <a:latin typeface="Calibri" panose="020F0502020204030204" pitchFamily="34" charset="0"/>
                <a:ea typeface="Calibri" panose="020F0502020204030204" pitchFamily="34" charset="0"/>
                <a:cs typeface="Times New Roman" panose="02020603050405020304" pitchFamily="18" charset="0"/>
              </a:rPr>
              <a:t>демократиялық және республикалық </a:t>
            </a:r>
            <a:endParaRPr lang="ru-RU" sz="2400" b="1" dirty="0"/>
          </a:p>
        </p:txBody>
      </p:sp>
    </p:spTree>
    <p:extLst>
      <p:ext uri="{BB962C8B-B14F-4D97-AF65-F5344CB8AC3E}">
        <p14:creationId xmlns:p14="http://schemas.microsoft.com/office/powerpoint/2010/main" val="4003567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Байден, Джо — Википедия">
            <a:extLst>
              <a:ext uri="{FF2B5EF4-FFF2-40B4-BE49-F238E27FC236}">
                <a16:creationId xmlns:a16="http://schemas.microsoft.com/office/drawing/2014/main" id="{B07BA874-722E-4596-8D57-503FEB65FA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6619" y="1194213"/>
            <a:ext cx="3150427" cy="3943783"/>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a:extLst>
              <a:ext uri="{FF2B5EF4-FFF2-40B4-BE49-F238E27FC236}">
                <a16:creationId xmlns:a16="http://schemas.microsoft.com/office/drawing/2014/main" id="{4949594F-44F7-4412-B408-6505012162D0}"/>
              </a:ext>
            </a:extLst>
          </p:cNvPr>
          <p:cNvSpPr/>
          <p:nvPr/>
        </p:nvSpPr>
        <p:spPr>
          <a:xfrm>
            <a:off x="1911610" y="1503216"/>
            <a:ext cx="3687523" cy="3416320"/>
          </a:xfrm>
          <a:prstGeom prst="rect">
            <a:avLst/>
          </a:prstGeom>
        </p:spPr>
        <p:txBody>
          <a:bodyPr wrap="square">
            <a:spAutoFit/>
          </a:bodyPr>
          <a:lstStyle/>
          <a:p>
            <a:r>
              <a:rPr lang="kk-KZ" sz="36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Сұрақ: </a:t>
            </a:r>
          </a:p>
          <a:p>
            <a:endParaRPr lang="kk-KZ" sz="3600" dirty="0">
              <a:latin typeface="Calibri" panose="020F0502020204030204" pitchFamily="34" charset="0"/>
              <a:ea typeface="Calibri" panose="020F0502020204030204" pitchFamily="34" charset="0"/>
              <a:cs typeface="Times New Roman" panose="02020603050405020304" pitchFamily="18" charset="0"/>
            </a:endParaRPr>
          </a:p>
          <a:p>
            <a:r>
              <a:rPr lang="kk-KZ" sz="3600" dirty="0">
                <a:latin typeface="Calibri" panose="020F0502020204030204" pitchFamily="34" charset="0"/>
                <a:ea typeface="Calibri" panose="020F0502020204030204" pitchFamily="34" charset="0"/>
                <a:cs typeface="Times New Roman" panose="02020603050405020304" pitchFamily="18" charset="0"/>
              </a:rPr>
              <a:t>АҚШ-тың қазіргі президенті кім және қай партияның өкілі?</a:t>
            </a:r>
            <a:endParaRPr lang="ru-RU" sz="3600" dirty="0"/>
          </a:p>
        </p:txBody>
      </p:sp>
    </p:spTree>
    <p:extLst>
      <p:ext uri="{BB962C8B-B14F-4D97-AF65-F5344CB8AC3E}">
        <p14:creationId xmlns:p14="http://schemas.microsoft.com/office/powerpoint/2010/main" val="1281985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Байден призвал не отменять съезд Демократической партии США из-за  коронавируса — Российская газета">
            <a:extLst>
              <a:ext uri="{FF2B5EF4-FFF2-40B4-BE49-F238E27FC236}">
                <a16:creationId xmlns:a16="http://schemas.microsoft.com/office/drawing/2014/main" id="{6FE65B46-4E8D-47F9-A20E-8AC0991F91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7096" y="1242231"/>
            <a:ext cx="4740228" cy="3154406"/>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a:extLst>
              <a:ext uri="{FF2B5EF4-FFF2-40B4-BE49-F238E27FC236}">
                <a16:creationId xmlns:a16="http://schemas.microsoft.com/office/drawing/2014/main" id="{1C6437BA-8D74-47D2-A91E-84E3CB4AB39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567802" y="1941535"/>
            <a:ext cx="1841325" cy="2404997"/>
          </a:xfrm>
          <a:prstGeom prst="rect">
            <a:avLst/>
          </a:prstGeom>
          <a:noFill/>
          <a:ln>
            <a:noFill/>
          </a:ln>
        </p:spPr>
      </p:pic>
      <p:sp>
        <p:nvSpPr>
          <p:cNvPr id="4" name="Прямоугольник 3">
            <a:extLst>
              <a:ext uri="{FF2B5EF4-FFF2-40B4-BE49-F238E27FC236}">
                <a16:creationId xmlns:a16="http://schemas.microsoft.com/office/drawing/2014/main" id="{4FFA391A-6C93-40AC-B0FA-20758E9BFFC7}"/>
              </a:ext>
            </a:extLst>
          </p:cNvPr>
          <p:cNvSpPr/>
          <p:nvPr/>
        </p:nvSpPr>
        <p:spPr>
          <a:xfrm>
            <a:off x="3231714" y="4534515"/>
            <a:ext cx="3525867" cy="830997"/>
          </a:xfrm>
          <a:prstGeom prst="rect">
            <a:avLst/>
          </a:prstGeom>
        </p:spPr>
        <p:txBody>
          <a:bodyPr wrap="square">
            <a:spAutoFit/>
          </a:bodyPr>
          <a:lstStyle/>
          <a:p>
            <a:pPr algn="ctr"/>
            <a:r>
              <a:rPr lang="kk-KZ" sz="2400" dirty="0">
                <a:latin typeface="Calibri" panose="020F0502020204030204" pitchFamily="34" charset="0"/>
                <a:ea typeface="Calibri" panose="020F0502020204030204" pitchFamily="34" charset="0"/>
                <a:cs typeface="Times New Roman" panose="02020603050405020304" pitchFamily="18" charset="0"/>
              </a:rPr>
              <a:t>Демократ Джо Байден - АҚШ – тың 46-президенті </a:t>
            </a:r>
          </a:p>
        </p:txBody>
      </p:sp>
    </p:spTree>
    <p:extLst>
      <p:ext uri="{BB962C8B-B14F-4D97-AF65-F5344CB8AC3E}">
        <p14:creationId xmlns:p14="http://schemas.microsoft.com/office/powerpoint/2010/main" val="270949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720E227-B89E-4392-86C8-D8D14E38F08D}"/>
              </a:ext>
            </a:extLst>
          </p:cNvPr>
          <p:cNvPicPr>
            <a:picLocks noChangeAspect="1"/>
          </p:cNvPicPr>
          <p:nvPr/>
        </p:nvPicPr>
        <p:blipFill>
          <a:blip r:embed="rId2"/>
          <a:stretch>
            <a:fillRect/>
          </a:stretch>
        </p:blipFill>
        <p:spPr>
          <a:xfrm>
            <a:off x="1590936" y="2409628"/>
            <a:ext cx="4400550" cy="1838325"/>
          </a:xfrm>
          <a:prstGeom prst="rect">
            <a:avLst/>
          </a:prstGeom>
        </p:spPr>
      </p:pic>
      <p:pic>
        <p:nvPicPr>
          <p:cNvPr id="3" name="Рисунок 2">
            <a:extLst>
              <a:ext uri="{FF2B5EF4-FFF2-40B4-BE49-F238E27FC236}">
                <a16:creationId xmlns:a16="http://schemas.microsoft.com/office/drawing/2014/main" id="{733E698E-136C-44B2-A20E-E38523B38915}"/>
              </a:ext>
            </a:extLst>
          </p:cNvPr>
          <p:cNvPicPr>
            <a:picLocks noChangeAspect="1"/>
          </p:cNvPicPr>
          <p:nvPr/>
        </p:nvPicPr>
        <p:blipFill>
          <a:blip r:embed="rId3"/>
          <a:stretch>
            <a:fillRect/>
          </a:stretch>
        </p:blipFill>
        <p:spPr>
          <a:xfrm>
            <a:off x="7090775" y="3773008"/>
            <a:ext cx="2895600" cy="1666875"/>
          </a:xfrm>
          <a:prstGeom prst="rect">
            <a:avLst/>
          </a:prstGeom>
        </p:spPr>
      </p:pic>
      <p:sp>
        <p:nvSpPr>
          <p:cNvPr id="4" name="Прямоугольник 3">
            <a:extLst>
              <a:ext uri="{FF2B5EF4-FFF2-40B4-BE49-F238E27FC236}">
                <a16:creationId xmlns:a16="http://schemas.microsoft.com/office/drawing/2014/main" id="{AD9BB9BB-1FD2-46DC-B828-7B177AD515D2}"/>
              </a:ext>
            </a:extLst>
          </p:cNvPr>
          <p:cNvSpPr/>
          <p:nvPr/>
        </p:nvSpPr>
        <p:spPr>
          <a:xfrm>
            <a:off x="2079319" y="1014701"/>
            <a:ext cx="7164889" cy="830997"/>
          </a:xfrm>
          <a:prstGeom prst="rect">
            <a:avLst/>
          </a:prstGeom>
        </p:spPr>
        <p:txBody>
          <a:bodyPr wrap="square">
            <a:spAutoFit/>
          </a:bodyPr>
          <a:lstStyle/>
          <a:p>
            <a:pPr algn="ctr"/>
            <a:r>
              <a:rPr lang="kk-KZ" sz="2400" b="1" dirty="0">
                <a:latin typeface="Calibri" panose="020F0502020204030204" pitchFamily="34" charset="0"/>
                <a:ea typeface="Calibri" panose="020F0502020204030204" pitchFamily="34" charset="0"/>
                <a:cs typeface="Times New Roman" panose="02020603050405020304" pitchFamily="18" charset="0"/>
              </a:rPr>
              <a:t>Ұлыбританияның екіпартиялық жүйесі: консерваторлар мен либералдар</a:t>
            </a:r>
          </a:p>
        </p:txBody>
      </p:sp>
    </p:spTree>
    <p:extLst>
      <p:ext uri="{BB962C8B-B14F-4D97-AF65-F5344CB8AC3E}">
        <p14:creationId xmlns:p14="http://schemas.microsoft.com/office/powerpoint/2010/main" val="3768217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У премьер-министра Великобритании Бориса Джонсона родился сын :: Общество  :: РБК">
            <a:extLst>
              <a:ext uri="{FF2B5EF4-FFF2-40B4-BE49-F238E27FC236}">
                <a16:creationId xmlns:a16="http://schemas.microsoft.com/office/drawing/2014/main" id="{66779588-4B5D-4BDD-ADEF-B22D54F85E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5241" y="1716067"/>
            <a:ext cx="4960639" cy="3068876"/>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a:extLst>
              <a:ext uri="{FF2B5EF4-FFF2-40B4-BE49-F238E27FC236}">
                <a16:creationId xmlns:a16="http://schemas.microsoft.com/office/drawing/2014/main" id="{3E619FE6-B108-4A3A-A167-41053F6F9D3A}"/>
              </a:ext>
            </a:extLst>
          </p:cNvPr>
          <p:cNvSpPr/>
          <p:nvPr/>
        </p:nvSpPr>
        <p:spPr>
          <a:xfrm>
            <a:off x="1745293" y="1940200"/>
            <a:ext cx="3315222" cy="3108543"/>
          </a:xfrm>
          <a:prstGeom prst="rect">
            <a:avLst/>
          </a:prstGeom>
        </p:spPr>
        <p:txBody>
          <a:bodyPr wrap="square">
            <a:spAutoFit/>
          </a:bodyPr>
          <a:lstStyle/>
          <a:p>
            <a:r>
              <a:rPr lang="kk-KZ" sz="28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Сұрақ: </a:t>
            </a:r>
          </a:p>
          <a:p>
            <a:endParaRPr lang="kk-KZ" sz="2800" dirty="0">
              <a:latin typeface="Calibri" panose="020F0502020204030204" pitchFamily="34" charset="0"/>
              <a:ea typeface="Calibri" panose="020F0502020204030204" pitchFamily="34" charset="0"/>
              <a:cs typeface="Times New Roman" panose="02020603050405020304" pitchFamily="18" charset="0"/>
            </a:endParaRPr>
          </a:p>
          <a:p>
            <a:r>
              <a:rPr lang="kk-KZ" sz="2800" dirty="0">
                <a:latin typeface="Calibri" panose="020F0502020204030204" pitchFamily="34" charset="0"/>
                <a:ea typeface="Calibri" panose="020F0502020204030204" pitchFamily="34" charset="0"/>
                <a:cs typeface="Times New Roman" panose="02020603050405020304" pitchFamily="18" charset="0"/>
              </a:rPr>
              <a:t>Ұлыбританияның  қазіргі премьер министрі кім және қай партияның өкілі?</a:t>
            </a:r>
            <a:endParaRPr lang="ru-RU" sz="2800" dirty="0"/>
          </a:p>
        </p:txBody>
      </p:sp>
    </p:spTree>
    <p:extLst>
      <p:ext uri="{BB962C8B-B14F-4D97-AF65-F5344CB8AC3E}">
        <p14:creationId xmlns:p14="http://schemas.microsoft.com/office/powerpoint/2010/main" val="1080761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Бориса Джонсона выписали из больницы - он выздоровел от коронавируса">
            <a:extLst>
              <a:ext uri="{FF2B5EF4-FFF2-40B4-BE49-F238E27FC236}">
                <a16:creationId xmlns:a16="http://schemas.microsoft.com/office/drawing/2014/main" id="{82498117-D318-4928-B18B-065010C342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9051" y="2575469"/>
            <a:ext cx="5989688" cy="3244415"/>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a:extLst>
              <a:ext uri="{FF2B5EF4-FFF2-40B4-BE49-F238E27FC236}">
                <a16:creationId xmlns:a16="http://schemas.microsoft.com/office/drawing/2014/main" id="{41AEE835-526D-4557-9629-293D747A7244}"/>
              </a:ext>
            </a:extLst>
          </p:cNvPr>
          <p:cNvSpPr/>
          <p:nvPr/>
        </p:nvSpPr>
        <p:spPr>
          <a:xfrm>
            <a:off x="1565752" y="977123"/>
            <a:ext cx="7164889" cy="461665"/>
          </a:xfrm>
          <a:prstGeom prst="rect">
            <a:avLst/>
          </a:prstGeom>
        </p:spPr>
        <p:txBody>
          <a:bodyPr wrap="square">
            <a:spAutoFit/>
          </a:bodyPr>
          <a:lstStyle/>
          <a:p>
            <a:pPr algn="ctr"/>
            <a:r>
              <a:rPr lang="kk-KZ" sz="2400" b="1" dirty="0">
                <a:latin typeface="Calibri" panose="020F0502020204030204" pitchFamily="34" charset="0"/>
                <a:ea typeface="Calibri" panose="020F0502020204030204" pitchFamily="34" charset="0"/>
                <a:cs typeface="Times New Roman" panose="02020603050405020304" pitchFamily="18" charset="0"/>
              </a:rPr>
              <a:t>Консерватор Борис Джонсон:</a:t>
            </a:r>
          </a:p>
        </p:txBody>
      </p:sp>
      <p:pic>
        <p:nvPicPr>
          <p:cNvPr id="9220" name="Picture 4" descr="Картинки смайлики (20 красивых фото настроений)">
            <a:extLst>
              <a:ext uri="{FF2B5EF4-FFF2-40B4-BE49-F238E27FC236}">
                <a16:creationId xmlns:a16="http://schemas.microsoft.com/office/drawing/2014/main" id="{BB41F931-6F54-48D1-9DA8-D179BDB400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2639" y="670795"/>
            <a:ext cx="1946052" cy="1283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68333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E66EE77-71DA-476C-8645-18C541F7D372}"/>
              </a:ext>
            </a:extLst>
          </p:cNvPr>
          <p:cNvSpPr/>
          <p:nvPr/>
        </p:nvSpPr>
        <p:spPr>
          <a:xfrm>
            <a:off x="1503123" y="749515"/>
            <a:ext cx="9356943" cy="304698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sz="2400" i="1"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Көппартиялық</a:t>
            </a:r>
            <a:r>
              <a:rPr lang="kk-KZ" sz="2400" i="1" dirty="0">
                <a:latin typeface="Calibri" panose="020F0502020204030204" pitchFamily="34" charset="0"/>
                <a:ea typeface="Times New Roman" panose="02020603050405020304" pitchFamily="18" charset="0"/>
                <a:cs typeface="Times New Roman" panose="02020603050405020304" pitchFamily="18" charset="0"/>
              </a:rPr>
              <a:t> </a:t>
            </a:r>
            <a:r>
              <a:rPr lang="kk-KZ" sz="2400" dirty="0">
                <a:latin typeface="Calibri" panose="020F0502020204030204" pitchFamily="34" charset="0"/>
                <a:ea typeface="Times New Roman" panose="02020603050405020304" pitchFamily="18" charset="0"/>
                <a:cs typeface="Times New Roman" panose="02020603050405020304" pitchFamily="18" charset="0"/>
              </a:rPr>
              <a:t>деп мемлекеттік билік үшін күрес барысында бірнеше саяси партиялардың әр түрлі мүдделері мен пікір алалығын пайдалана отырып басқару түрін айтады. Онда үш және одан артық партия қатысады.</a:t>
            </a:r>
          </a:p>
          <a:p>
            <a:endParaRPr lang="kk-KZ" sz="2400" dirty="0">
              <a:latin typeface="Calibri" panose="020F0502020204030204" pitchFamily="34" charset="0"/>
              <a:ea typeface="Times New Roman" panose="02020603050405020304" pitchFamily="18" charset="0"/>
              <a:cs typeface="Times New Roman" panose="02020603050405020304" pitchFamily="18" charset="0"/>
            </a:endParaRPr>
          </a:p>
          <a:p>
            <a:r>
              <a:rPr lang="kk-KZ" sz="2400" dirty="0">
                <a:latin typeface="Calibri" panose="020F0502020204030204" pitchFamily="34" charset="0"/>
                <a:ea typeface="Times New Roman" panose="02020603050405020304" pitchFamily="18" charset="0"/>
                <a:cs typeface="Times New Roman" panose="02020603050405020304" pitchFamily="18" charset="0"/>
              </a:rPr>
              <a:t>Көппартиялық жүйе Батыс Еуропа елдерінде кеңінен тараған. Мысалы, </a:t>
            </a:r>
            <a:r>
              <a:rPr lang="kk-KZ" sz="24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Италияда - 14, Голландияда - 12</a:t>
            </a:r>
            <a:r>
              <a:rPr lang="kk-KZ" sz="2400" dirty="0">
                <a:latin typeface="Calibri" panose="020F0502020204030204" pitchFamily="34" charset="0"/>
                <a:ea typeface="Times New Roman" panose="02020603050405020304" pitchFamily="18" charset="0"/>
                <a:cs typeface="Times New Roman" panose="02020603050405020304" pitchFamily="18" charset="0"/>
              </a:rPr>
              <a:t>, </a:t>
            </a:r>
            <a:r>
              <a:rPr lang="kk-KZ" sz="24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Швеция, Дания, Норвегияда -5-тен артық </a:t>
            </a:r>
            <a:r>
              <a:rPr lang="kk-KZ" sz="2400" dirty="0">
                <a:latin typeface="Calibri" panose="020F0502020204030204" pitchFamily="34" charset="0"/>
                <a:ea typeface="Times New Roman" panose="02020603050405020304" pitchFamily="18" charset="0"/>
                <a:cs typeface="Times New Roman" panose="02020603050405020304" pitchFamily="18" charset="0"/>
              </a:rPr>
              <a:t>патрия бар</a:t>
            </a:r>
            <a:endParaRPr lang="ru-RU" sz="2400" dirty="0"/>
          </a:p>
        </p:txBody>
      </p:sp>
      <p:pic>
        <p:nvPicPr>
          <p:cNvPr id="3" name="Рисунок 2">
            <a:extLst>
              <a:ext uri="{FF2B5EF4-FFF2-40B4-BE49-F238E27FC236}">
                <a16:creationId xmlns:a16="http://schemas.microsoft.com/office/drawing/2014/main" id="{15E16525-24FB-46D1-8E49-896F74646E6A}"/>
              </a:ext>
            </a:extLst>
          </p:cNvPr>
          <p:cNvPicPr>
            <a:picLocks noChangeAspect="1"/>
          </p:cNvPicPr>
          <p:nvPr/>
        </p:nvPicPr>
        <p:blipFill>
          <a:blip r:embed="rId2"/>
          <a:stretch>
            <a:fillRect/>
          </a:stretch>
        </p:blipFill>
        <p:spPr>
          <a:xfrm>
            <a:off x="1581671" y="4142787"/>
            <a:ext cx="1638300" cy="1628775"/>
          </a:xfrm>
          <a:prstGeom prst="rect">
            <a:avLst/>
          </a:prstGeom>
        </p:spPr>
      </p:pic>
      <p:pic>
        <p:nvPicPr>
          <p:cNvPr id="4" name="Рисунок 3">
            <a:extLst>
              <a:ext uri="{FF2B5EF4-FFF2-40B4-BE49-F238E27FC236}">
                <a16:creationId xmlns:a16="http://schemas.microsoft.com/office/drawing/2014/main" id="{DDEEAA2C-1C12-4338-9FE5-4B89EA176892}"/>
              </a:ext>
            </a:extLst>
          </p:cNvPr>
          <p:cNvPicPr>
            <a:picLocks noChangeAspect="1"/>
          </p:cNvPicPr>
          <p:nvPr/>
        </p:nvPicPr>
        <p:blipFill>
          <a:blip r:embed="rId3"/>
          <a:stretch>
            <a:fillRect/>
          </a:stretch>
        </p:blipFill>
        <p:spPr>
          <a:xfrm>
            <a:off x="9240033" y="4068349"/>
            <a:ext cx="1828800" cy="1752600"/>
          </a:xfrm>
          <a:prstGeom prst="rect">
            <a:avLst/>
          </a:prstGeom>
        </p:spPr>
      </p:pic>
      <p:pic>
        <p:nvPicPr>
          <p:cNvPr id="5" name="Рисунок 4">
            <a:extLst>
              <a:ext uri="{FF2B5EF4-FFF2-40B4-BE49-F238E27FC236}">
                <a16:creationId xmlns:a16="http://schemas.microsoft.com/office/drawing/2014/main" id="{1B0A99CC-71B5-4FED-90C8-3249A47610A5}"/>
              </a:ext>
            </a:extLst>
          </p:cNvPr>
          <p:cNvPicPr>
            <a:picLocks noChangeAspect="1"/>
          </p:cNvPicPr>
          <p:nvPr/>
        </p:nvPicPr>
        <p:blipFill>
          <a:blip r:embed="rId4"/>
          <a:stretch>
            <a:fillRect/>
          </a:stretch>
        </p:blipFill>
        <p:spPr>
          <a:xfrm>
            <a:off x="4161772" y="4436627"/>
            <a:ext cx="4419600" cy="790575"/>
          </a:xfrm>
          <a:prstGeom prst="rect">
            <a:avLst/>
          </a:prstGeom>
        </p:spPr>
      </p:pic>
    </p:spTree>
    <p:extLst>
      <p:ext uri="{BB962C8B-B14F-4D97-AF65-F5344CB8AC3E}">
        <p14:creationId xmlns:p14="http://schemas.microsoft.com/office/powerpoint/2010/main" val="39055073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E62AA4-6B90-4460-9DE6-4D93E65C27E2}"/>
              </a:ext>
            </a:extLst>
          </p:cNvPr>
          <p:cNvSpPr>
            <a:spLocks noGrp="1"/>
          </p:cNvSpPr>
          <p:nvPr>
            <p:ph type="title"/>
          </p:nvPr>
        </p:nvSpPr>
        <p:spPr/>
        <p:txBody>
          <a:bodyPr>
            <a:normAutofit fontScale="90000"/>
          </a:bodyPr>
          <a:lstStyle/>
          <a:p>
            <a:r>
              <a:rPr lang="kk-KZ" b="1" dirty="0">
                <a:latin typeface="Calibri" panose="020F0502020204030204" pitchFamily="34" charset="0"/>
              </a:rPr>
              <a:t>ҚАЗАҚСТАНДАҒЫ КӨППАРТИЯЛЫҚ ЖҮЙЕ</a:t>
            </a:r>
            <a:endParaRPr lang="ru-RU" dirty="0"/>
          </a:p>
        </p:txBody>
      </p:sp>
      <p:sp>
        <p:nvSpPr>
          <p:cNvPr id="3" name="Прямоугольник 2">
            <a:extLst>
              <a:ext uri="{FF2B5EF4-FFF2-40B4-BE49-F238E27FC236}">
                <a16:creationId xmlns:a16="http://schemas.microsoft.com/office/drawing/2014/main" id="{9D4501CB-3D11-40C9-9224-09473DF296A3}"/>
              </a:ext>
            </a:extLst>
          </p:cNvPr>
          <p:cNvSpPr/>
          <p:nvPr/>
        </p:nvSpPr>
        <p:spPr>
          <a:xfrm>
            <a:off x="1503123" y="2526072"/>
            <a:ext cx="8217074" cy="2677656"/>
          </a:xfrm>
          <a:prstGeom prst="rect">
            <a:avLst/>
          </a:prstGeom>
        </p:spPr>
        <p:txBody>
          <a:bodyPr wrap="square">
            <a:spAutoFit/>
          </a:bodyPr>
          <a:lstStyle/>
          <a:p>
            <a:r>
              <a:rPr lang="kk-KZ" sz="2400" b="1" dirty="0">
                <a:solidFill>
                  <a:srgbClr val="C00000"/>
                </a:solidFill>
                <a:latin typeface="Roboto"/>
              </a:rPr>
              <a:t>Қазақстанда ресми тіркелген  6 саяси партия бар:</a:t>
            </a:r>
            <a:endParaRPr lang="kk-KZ" sz="2400" dirty="0">
              <a:solidFill>
                <a:srgbClr val="C00000"/>
              </a:solidFill>
              <a:latin typeface="Roboto"/>
            </a:endParaRPr>
          </a:p>
          <a:p>
            <a:pPr>
              <a:buFont typeface="Arial" panose="020B0604020202020204" pitchFamily="34" charset="0"/>
              <a:buChar char="•"/>
            </a:pPr>
            <a:r>
              <a:rPr lang="kk-KZ" sz="2400" dirty="0">
                <a:latin typeface="Roboto"/>
              </a:rPr>
              <a:t>«Нұр Отан» партиясы</a:t>
            </a:r>
          </a:p>
          <a:p>
            <a:pPr>
              <a:buFont typeface="Arial" panose="020B0604020202020204" pitchFamily="34" charset="0"/>
              <a:buChar char="•"/>
            </a:pPr>
            <a:r>
              <a:rPr lang="kk-KZ" sz="2400" dirty="0">
                <a:solidFill>
                  <a:srgbClr val="2C2C2C"/>
                </a:solidFill>
                <a:latin typeface="Roboto"/>
              </a:rPr>
              <a:t>«Адал»саяси партиясы</a:t>
            </a:r>
          </a:p>
          <a:p>
            <a:pPr>
              <a:buFont typeface="Arial" panose="020B0604020202020204" pitchFamily="34" charset="0"/>
              <a:buChar char="•"/>
            </a:pPr>
            <a:r>
              <a:rPr lang="kk-KZ" sz="2400" dirty="0">
                <a:solidFill>
                  <a:srgbClr val="2C2C2C"/>
                </a:solidFill>
                <a:latin typeface="Roboto"/>
              </a:rPr>
              <a:t>«Ақ жол» демократиялық  партиясы</a:t>
            </a:r>
          </a:p>
          <a:p>
            <a:pPr>
              <a:buFont typeface="Arial" panose="020B0604020202020204" pitchFamily="34" charset="0"/>
              <a:buChar char="•"/>
            </a:pPr>
            <a:r>
              <a:rPr lang="kk-KZ" sz="2400" dirty="0">
                <a:solidFill>
                  <a:srgbClr val="2C2C2C"/>
                </a:solidFill>
                <a:latin typeface="Roboto"/>
              </a:rPr>
              <a:t>«Ауыл» патриоттар партиясы</a:t>
            </a:r>
          </a:p>
          <a:p>
            <a:pPr>
              <a:buFont typeface="Arial" panose="020B0604020202020204" pitchFamily="34" charset="0"/>
              <a:buChar char="•"/>
            </a:pPr>
            <a:r>
              <a:rPr lang="kk-KZ" sz="2400" dirty="0">
                <a:solidFill>
                  <a:srgbClr val="2C2C2C"/>
                </a:solidFill>
                <a:latin typeface="Roboto"/>
              </a:rPr>
              <a:t>Қазақстанның Халықтық партиясы</a:t>
            </a:r>
          </a:p>
          <a:p>
            <a:pPr>
              <a:buFont typeface="Arial" panose="020B0604020202020204" pitchFamily="34" charset="0"/>
              <a:buChar char="•"/>
            </a:pPr>
            <a:r>
              <a:rPr lang="kk-KZ" sz="2400" dirty="0">
                <a:solidFill>
                  <a:srgbClr val="2C2C2C"/>
                </a:solidFill>
                <a:latin typeface="Roboto"/>
              </a:rPr>
              <a:t>Жалпыұлттық социал-демократиялық партиясы</a:t>
            </a:r>
            <a:endParaRPr lang="kk-KZ" sz="2400" b="0" i="0" dirty="0">
              <a:solidFill>
                <a:srgbClr val="2C2C2C"/>
              </a:solidFill>
              <a:effectLst/>
              <a:latin typeface="Roboto"/>
            </a:endParaRPr>
          </a:p>
        </p:txBody>
      </p:sp>
    </p:spTree>
    <p:extLst>
      <p:ext uri="{BB962C8B-B14F-4D97-AF65-F5344CB8AC3E}">
        <p14:creationId xmlns:p14="http://schemas.microsoft.com/office/powerpoint/2010/main" val="2983546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A2EB91D-DD08-4EE5-831D-BB89ACD7CEBB}"/>
              </a:ext>
            </a:extLst>
          </p:cNvPr>
          <p:cNvSpPr>
            <a:spLocks noGrp="1"/>
          </p:cNvSpPr>
          <p:nvPr>
            <p:ph type="title"/>
          </p:nvPr>
        </p:nvSpPr>
        <p:spPr/>
        <p:txBody>
          <a:bodyPr>
            <a:normAutofit fontScale="90000"/>
          </a:bodyPr>
          <a:lstStyle/>
          <a:p>
            <a:r>
              <a:rPr lang="kk-KZ" b="1" dirty="0">
                <a:latin typeface="Calibri" panose="020F0502020204030204" pitchFamily="34" charset="0"/>
              </a:rPr>
              <a:t>ҚАЗАҚСТАНДАҒЫ КӨППАРТИЯЛЫҚ ЖҮЙЕ</a:t>
            </a:r>
            <a:endParaRPr lang="ru-RU" b="1" dirty="0">
              <a:latin typeface="Calibri" panose="020F0502020204030204" pitchFamily="34" charset="0"/>
            </a:endParaRPr>
          </a:p>
        </p:txBody>
      </p:sp>
      <p:sp>
        <p:nvSpPr>
          <p:cNvPr id="3" name="Прямоугольник 2">
            <a:extLst>
              <a:ext uri="{FF2B5EF4-FFF2-40B4-BE49-F238E27FC236}">
                <a16:creationId xmlns:a16="http://schemas.microsoft.com/office/drawing/2014/main" id="{61098D26-E691-44D8-A548-B17A988B90A0}"/>
              </a:ext>
            </a:extLst>
          </p:cNvPr>
          <p:cNvSpPr/>
          <p:nvPr/>
        </p:nvSpPr>
        <p:spPr>
          <a:xfrm>
            <a:off x="4613753" y="3217143"/>
            <a:ext cx="6096000" cy="1938992"/>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r>
              <a:rPr lang="en-US" sz="2400" b="1" dirty="0">
                <a:solidFill>
                  <a:srgbClr val="202122"/>
                </a:solidFill>
                <a:latin typeface="Arial" panose="020B0604020202020204" pitchFamily="34" charset="0"/>
              </a:rPr>
              <a:t>Nur </a:t>
            </a:r>
            <a:r>
              <a:rPr lang="kk-KZ" sz="2400" b="1" dirty="0">
                <a:solidFill>
                  <a:srgbClr val="202122"/>
                </a:solidFill>
                <a:latin typeface="Arial" panose="020B0604020202020204" pitchFamily="34" charset="0"/>
              </a:rPr>
              <a:t>Otan</a:t>
            </a:r>
            <a:r>
              <a:rPr lang="en-US" sz="2400" dirty="0">
                <a:solidFill>
                  <a:srgbClr val="202122"/>
                </a:solidFill>
                <a:latin typeface="Arial" panose="020B0604020202020204" pitchFamily="34" charset="0"/>
              </a:rPr>
              <a:t> (</a:t>
            </a:r>
            <a:r>
              <a:rPr lang="en-US" sz="2400" b="1" dirty="0">
                <a:solidFill>
                  <a:srgbClr val="202122"/>
                </a:solidFill>
                <a:latin typeface="Arial" panose="020B0604020202020204" pitchFamily="34" charset="0"/>
              </a:rPr>
              <a:t>"</a:t>
            </a:r>
            <a:r>
              <a:rPr lang="kk-KZ" sz="2400" b="1" dirty="0">
                <a:solidFill>
                  <a:srgbClr val="202122"/>
                </a:solidFill>
                <a:latin typeface="Arial" panose="020B0604020202020204" pitchFamily="34" charset="0"/>
              </a:rPr>
              <a:t>Нұр</a:t>
            </a:r>
            <a:r>
              <a:rPr lang="ru-RU" sz="2400" b="1" dirty="0">
                <a:solidFill>
                  <a:srgbClr val="202122"/>
                </a:solidFill>
                <a:latin typeface="Arial" panose="020B0604020202020204" pitchFamily="34" charset="0"/>
              </a:rPr>
              <a:t> Отан"</a:t>
            </a:r>
            <a:r>
              <a:rPr lang="ru-RU" sz="2400" dirty="0">
                <a:solidFill>
                  <a:srgbClr val="202122"/>
                </a:solidFill>
                <a:latin typeface="Arial" panose="020B0604020202020204" pitchFamily="34" charset="0"/>
              </a:rPr>
              <a:t>) – </a:t>
            </a:r>
            <a:r>
              <a:rPr lang="kk-KZ" sz="2400" dirty="0">
                <a:solidFill>
                  <a:srgbClr val="202122"/>
                </a:solidFill>
                <a:latin typeface="Arial" panose="020B0604020202020204" pitchFamily="34" charset="0"/>
              </a:rPr>
              <a:t>Қазақстанның президенттік ірі саяси партиясы. 1999 жылы Президент Нұрсұлтан Назарбаевтің бастамасымен «Отан» партиясы атымен құрылды</a:t>
            </a:r>
            <a:endParaRPr lang="kk-KZ" sz="2400" dirty="0"/>
          </a:p>
        </p:txBody>
      </p:sp>
      <p:pic>
        <p:nvPicPr>
          <p:cNvPr id="4" name="Рисунок 3">
            <a:extLst>
              <a:ext uri="{FF2B5EF4-FFF2-40B4-BE49-F238E27FC236}">
                <a16:creationId xmlns:a16="http://schemas.microsoft.com/office/drawing/2014/main" id="{FD5678CC-A778-40FD-97B8-7303387C6FFD}"/>
              </a:ext>
            </a:extLst>
          </p:cNvPr>
          <p:cNvPicPr>
            <a:picLocks noChangeAspect="1"/>
          </p:cNvPicPr>
          <p:nvPr/>
        </p:nvPicPr>
        <p:blipFill>
          <a:blip r:embed="rId2"/>
          <a:stretch>
            <a:fillRect/>
          </a:stretch>
        </p:blipFill>
        <p:spPr>
          <a:xfrm>
            <a:off x="1333760" y="2782996"/>
            <a:ext cx="3009899" cy="2828664"/>
          </a:xfrm>
          <a:prstGeom prst="rect">
            <a:avLst/>
          </a:prstGeom>
        </p:spPr>
      </p:pic>
    </p:spTree>
    <p:extLst>
      <p:ext uri="{BB962C8B-B14F-4D97-AF65-F5344CB8AC3E}">
        <p14:creationId xmlns:p14="http://schemas.microsoft.com/office/powerpoint/2010/main" val="40114076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29C9F63-2720-4078-8C06-8CAC0BA41247}"/>
              </a:ext>
            </a:extLst>
          </p:cNvPr>
          <p:cNvPicPr>
            <a:picLocks noChangeAspect="1"/>
          </p:cNvPicPr>
          <p:nvPr/>
        </p:nvPicPr>
        <p:blipFill>
          <a:blip r:embed="rId2"/>
          <a:stretch>
            <a:fillRect/>
          </a:stretch>
        </p:blipFill>
        <p:spPr>
          <a:xfrm>
            <a:off x="868340" y="623691"/>
            <a:ext cx="4420582" cy="2658128"/>
          </a:xfrm>
          <a:prstGeom prst="rect">
            <a:avLst/>
          </a:prstGeom>
        </p:spPr>
      </p:pic>
      <p:pic>
        <p:nvPicPr>
          <p:cNvPr id="10242" name="Picture 2">
            <a:extLst>
              <a:ext uri="{FF2B5EF4-FFF2-40B4-BE49-F238E27FC236}">
                <a16:creationId xmlns:a16="http://schemas.microsoft.com/office/drawing/2014/main" id="{32D6BB2B-C485-48E1-B85C-FCE3164396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7157" y="3678477"/>
            <a:ext cx="2486025" cy="198120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a:extLst>
              <a:ext uri="{FF2B5EF4-FFF2-40B4-BE49-F238E27FC236}">
                <a16:creationId xmlns:a16="http://schemas.microsoft.com/office/drawing/2014/main" id="{FA96C38D-EBF9-40DF-B98B-299D0F5A0C71}"/>
              </a:ext>
            </a:extLst>
          </p:cNvPr>
          <p:cNvSpPr/>
          <p:nvPr/>
        </p:nvSpPr>
        <p:spPr>
          <a:xfrm>
            <a:off x="5465523" y="796767"/>
            <a:ext cx="5294334" cy="255454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ru-RU" sz="2000" b="1" dirty="0">
                <a:solidFill>
                  <a:srgbClr val="202122"/>
                </a:solidFill>
                <a:latin typeface="Arial" panose="020B0604020202020204" pitchFamily="34" charset="0"/>
              </a:rPr>
              <a:t>«</a:t>
            </a:r>
            <a:r>
              <a:rPr lang="kk-KZ" sz="2000" b="1" dirty="0">
                <a:latin typeface="Arial" panose="020B0604020202020204" pitchFamily="34" charset="0"/>
              </a:rPr>
              <a:t>Қазақстанның</a:t>
            </a:r>
            <a:r>
              <a:rPr lang="ru-RU" sz="2000" b="1" dirty="0">
                <a:latin typeface="Arial" panose="020B0604020202020204" pitchFamily="34" charset="0"/>
              </a:rPr>
              <a:t> «АҚ ЖОЛ</a:t>
            </a:r>
            <a:r>
              <a:rPr lang="kk-KZ" sz="2000" b="1" dirty="0">
                <a:latin typeface="Arial" panose="020B0604020202020204" pitchFamily="34" charset="0"/>
              </a:rPr>
              <a:t>» Демократиялық партиясы»</a:t>
            </a:r>
            <a:r>
              <a:rPr lang="kk-KZ" sz="2000" dirty="0">
                <a:latin typeface="Arial" panose="020B0604020202020204" pitchFamily="34" charset="0"/>
              </a:rPr>
              <a:t> </a:t>
            </a:r>
            <a:r>
              <a:rPr lang="en-US" sz="2000" dirty="0">
                <a:latin typeface="Arial" panose="020B0604020202020204" pitchFamily="34" charset="0"/>
              </a:rPr>
              <a:t> </a:t>
            </a:r>
            <a:endParaRPr lang="kk-KZ" sz="2000" dirty="0">
              <a:latin typeface="Arial" panose="020B0604020202020204" pitchFamily="34" charset="0"/>
            </a:endParaRPr>
          </a:p>
          <a:p>
            <a:r>
              <a:rPr lang="ru-RU" sz="2000" b="1" dirty="0">
                <a:latin typeface="Arial" panose="020B0604020202020204" pitchFamily="34" charset="0"/>
              </a:rPr>
              <a:t>Партия </a:t>
            </a:r>
            <a:r>
              <a:rPr lang="kk-KZ" sz="2000" b="1" dirty="0">
                <a:latin typeface="Arial" panose="020B0604020202020204" pitchFamily="34" charset="0"/>
              </a:rPr>
              <a:t>төрағасы </a:t>
            </a:r>
            <a:r>
              <a:rPr lang="kk-KZ" sz="2000" dirty="0">
                <a:latin typeface="Arial" panose="020B0604020202020204" pitchFamily="34" charset="0"/>
              </a:rPr>
              <a:t>– Азат Перуашев. Партия 2002 жылғы 3 сәуірде тіркелген. Партия мүшелерінің саны 175 862 адамды құрайды. Партияның мақсаттары: тәуелсіз, гүлденуші, демократиялық және еркін</a:t>
            </a:r>
            <a:r>
              <a:rPr lang="ru-RU" sz="2000" dirty="0">
                <a:latin typeface="Arial" panose="020B0604020202020204" pitchFamily="34" charset="0"/>
              </a:rPr>
              <a:t> </a:t>
            </a:r>
            <a:r>
              <a:rPr lang="kk-KZ" sz="2000" dirty="0">
                <a:latin typeface="Arial" panose="020B0604020202020204" pitchFamily="34" charset="0"/>
              </a:rPr>
              <a:t>Қазақстан.</a:t>
            </a:r>
            <a:endParaRPr lang="kk-KZ" sz="2000" b="0" i="0" dirty="0">
              <a:effectLst/>
              <a:latin typeface="Arial" panose="020B0604020202020204" pitchFamily="34" charset="0"/>
            </a:endParaRPr>
          </a:p>
        </p:txBody>
      </p:sp>
      <p:sp>
        <p:nvSpPr>
          <p:cNvPr id="4" name="Прямоугольник 3">
            <a:extLst>
              <a:ext uri="{FF2B5EF4-FFF2-40B4-BE49-F238E27FC236}">
                <a16:creationId xmlns:a16="http://schemas.microsoft.com/office/drawing/2014/main" id="{C84F954A-CF26-4961-ADD0-39117E7A1CB8}"/>
              </a:ext>
            </a:extLst>
          </p:cNvPr>
          <p:cNvSpPr/>
          <p:nvPr/>
        </p:nvSpPr>
        <p:spPr>
          <a:xfrm>
            <a:off x="5436296" y="3857397"/>
            <a:ext cx="5423770" cy="193899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kk-KZ" sz="2000" dirty="0">
                <a:solidFill>
                  <a:srgbClr val="202122"/>
                </a:solidFill>
                <a:latin typeface="Arial" panose="020B0604020202020204" pitchFamily="34" charset="0"/>
              </a:rPr>
              <a:t>Қазақстанның халық партиясы -  Қазақстан коммунистік партиясының бөлшектенуі себепті пайда болды. 2020 жылға дейін Қазақстанның коммунистік халық партиясы аталып келді.</a:t>
            </a:r>
          </a:p>
          <a:p>
            <a:r>
              <a:rPr lang="kk-KZ" sz="2000" b="1" dirty="0">
                <a:latin typeface="Arial" panose="020B0604020202020204" pitchFamily="34" charset="0"/>
                <a:cs typeface="Arial" panose="020B0604020202020204" pitchFamily="34" charset="0"/>
              </a:rPr>
              <a:t>Партия  төрағасы</a:t>
            </a:r>
            <a:r>
              <a:rPr lang="kk-KZ" sz="2000" dirty="0">
                <a:latin typeface="Arial" panose="020B0604020202020204" pitchFamily="34" charset="0"/>
                <a:cs typeface="Arial" panose="020B0604020202020204" pitchFamily="34" charset="0"/>
              </a:rPr>
              <a:t> болып Айқын Қоңыров</a:t>
            </a:r>
          </a:p>
        </p:txBody>
      </p:sp>
    </p:spTree>
    <p:extLst>
      <p:ext uri="{BB962C8B-B14F-4D97-AF65-F5344CB8AC3E}">
        <p14:creationId xmlns:p14="http://schemas.microsoft.com/office/powerpoint/2010/main" val="34995096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6C4DB380-DAEB-4B1E-B384-615352D48234}"/>
              </a:ext>
            </a:extLst>
          </p:cNvPr>
          <p:cNvSpPr/>
          <p:nvPr/>
        </p:nvSpPr>
        <p:spPr>
          <a:xfrm>
            <a:off x="4980112" y="1102383"/>
            <a:ext cx="6255735" cy="163121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2000" b="1" dirty="0">
                <a:solidFill>
                  <a:srgbClr val="222222"/>
                </a:solidFill>
                <a:latin typeface="UEFA Nations"/>
              </a:rPr>
              <a:t>«ADAL» </a:t>
            </a:r>
            <a:r>
              <a:rPr lang="kk-KZ" sz="2000" b="1" dirty="0">
                <a:solidFill>
                  <a:srgbClr val="222222"/>
                </a:solidFill>
                <a:latin typeface="UEFA Nations"/>
              </a:rPr>
              <a:t>партиясы </a:t>
            </a:r>
            <a:r>
              <a:rPr lang="kk-KZ" sz="2000" dirty="0">
                <a:solidFill>
                  <a:srgbClr val="222222"/>
                </a:solidFill>
                <a:latin typeface="UEFA Nations"/>
              </a:rPr>
              <a:t>– 2013 жылы «Әділет» және «Руханият» партиялары бірігіп «Бірлік»партиясын құрды. 2020 ж. 19 қарашасында партия съезінде партия аты «» АДАЛ болып өзгертілді.</a:t>
            </a:r>
          </a:p>
          <a:p>
            <a:r>
              <a:rPr lang="kk-KZ" sz="2000" dirty="0">
                <a:solidFill>
                  <a:srgbClr val="222222"/>
                </a:solidFill>
                <a:latin typeface="UEFA Nations"/>
              </a:rPr>
              <a:t>Партия төрағасы – Серік Сұлтанғали</a:t>
            </a:r>
            <a:endParaRPr lang="kk-KZ" sz="2000" dirty="0"/>
          </a:p>
        </p:txBody>
      </p:sp>
      <p:pic>
        <p:nvPicPr>
          <p:cNvPr id="11272" name="Picture 8">
            <a:extLst>
              <a:ext uri="{FF2B5EF4-FFF2-40B4-BE49-F238E27FC236}">
                <a16:creationId xmlns:a16="http://schemas.microsoft.com/office/drawing/2014/main" id="{74DD2835-E73B-4534-9A5D-53AEC4A6BC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979" y="1371796"/>
            <a:ext cx="3151730" cy="945519"/>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a:extLst>
              <a:ext uri="{FF2B5EF4-FFF2-40B4-BE49-F238E27FC236}">
                <a16:creationId xmlns:a16="http://schemas.microsoft.com/office/drawing/2014/main" id="{0D0E8F9D-1CBC-4802-BD02-88CA62FEBD5F}"/>
              </a:ext>
            </a:extLst>
          </p:cNvPr>
          <p:cNvSpPr/>
          <p:nvPr/>
        </p:nvSpPr>
        <p:spPr>
          <a:xfrm>
            <a:off x="2154477" y="2965908"/>
            <a:ext cx="6851737" cy="255454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kk-KZ" sz="2000" dirty="0">
                <a:solidFill>
                  <a:srgbClr val="C00000"/>
                </a:solidFill>
                <a:latin typeface="Calibri" panose="020F0502020204030204" pitchFamily="34" charset="0"/>
              </a:rPr>
              <a:t>Партияның бағдарламасы: </a:t>
            </a:r>
          </a:p>
          <a:p>
            <a:endParaRPr lang="kk-KZ" sz="2000" dirty="0">
              <a:latin typeface="Calibri" panose="020F0502020204030204" pitchFamily="34" charset="0"/>
            </a:endParaRPr>
          </a:p>
          <a:p>
            <a:pPr marL="342900" indent="-342900">
              <a:buFont typeface="Wingdings" panose="05000000000000000000" pitchFamily="2" charset="2"/>
              <a:buChar char="q"/>
            </a:pPr>
            <a:r>
              <a:rPr lang="kk-KZ" sz="2000" dirty="0">
                <a:latin typeface="Calibri" panose="020F0502020204030204" pitchFamily="34" charset="0"/>
              </a:rPr>
              <a:t>Халықтың өмір сапасын көтеру;</a:t>
            </a:r>
          </a:p>
          <a:p>
            <a:pPr marL="342900" indent="-342900">
              <a:buFont typeface="Wingdings" panose="05000000000000000000" pitchFamily="2" charset="2"/>
              <a:buChar char="q"/>
            </a:pPr>
            <a:r>
              <a:rPr lang="kk-KZ" sz="2000" dirty="0">
                <a:latin typeface="Calibri" panose="020F0502020204030204" pitchFamily="34" charset="0"/>
              </a:rPr>
              <a:t>Кәсіпкерлік – дамыған мемлекеттің іргетасы</a:t>
            </a:r>
          </a:p>
          <a:p>
            <a:pPr marL="342900" indent="-342900">
              <a:buFont typeface="Wingdings" panose="05000000000000000000" pitchFamily="2" charset="2"/>
              <a:buChar char="q"/>
            </a:pPr>
            <a:r>
              <a:rPr lang="kk-KZ" sz="2000" dirty="0">
                <a:latin typeface="Calibri" panose="020F0502020204030204" pitchFamily="34" charset="0"/>
              </a:rPr>
              <a:t>Агроөнеркәсіптік кешенді дамытуға басымдық беру</a:t>
            </a:r>
          </a:p>
          <a:p>
            <a:pPr marL="342900" indent="-342900">
              <a:buFont typeface="Wingdings" panose="05000000000000000000" pitchFamily="2" charset="2"/>
              <a:buChar char="q"/>
            </a:pPr>
            <a:r>
              <a:rPr lang="kk-KZ" sz="2000" dirty="0">
                <a:latin typeface="Calibri" panose="020F0502020204030204" pitchFamily="34" charset="0"/>
              </a:rPr>
              <a:t>Өмірге қолайлы мемлекет</a:t>
            </a:r>
          </a:p>
          <a:p>
            <a:pPr marL="342900" indent="-342900">
              <a:buFont typeface="Wingdings" panose="05000000000000000000" pitchFamily="2" charset="2"/>
              <a:buChar char="q"/>
            </a:pPr>
            <a:r>
              <a:rPr lang="kk-KZ" sz="2000" dirty="0">
                <a:latin typeface="Calibri" panose="020F0502020204030204" pitchFamily="34" charset="0"/>
              </a:rPr>
              <a:t>Өңірлердің өркендеуі – қуатты мемлекет діңгегі</a:t>
            </a:r>
            <a:br>
              <a:rPr lang="ru-RU" sz="2000" dirty="0">
                <a:latin typeface="Calibri" panose="020F0502020204030204" pitchFamily="34" charset="0"/>
              </a:rPr>
            </a:br>
            <a:endParaRPr lang="kk-KZ" sz="2000" dirty="0">
              <a:latin typeface="Calibri" panose="020F0502020204030204" pitchFamily="34" charset="0"/>
            </a:endParaRPr>
          </a:p>
        </p:txBody>
      </p:sp>
    </p:spTree>
    <p:extLst>
      <p:ext uri="{BB962C8B-B14F-4D97-AF65-F5344CB8AC3E}">
        <p14:creationId xmlns:p14="http://schemas.microsoft.com/office/powerpoint/2010/main" val="4802528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F192AD1-6529-4C28-9672-85545B63FC14}"/>
              </a:ext>
            </a:extLst>
          </p:cNvPr>
          <p:cNvSpPr/>
          <p:nvPr/>
        </p:nvSpPr>
        <p:spPr>
          <a:xfrm>
            <a:off x="3419605" y="848297"/>
            <a:ext cx="7853819" cy="193899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kk-KZ" sz="2400" b="1" dirty="0">
                <a:latin typeface="Tinos"/>
              </a:rPr>
              <a:t>«Ауыл» </a:t>
            </a:r>
            <a:r>
              <a:rPr lang="kk-KZ" sz="2400" dirty="0">
                <a:latin typeface="Tinos"/>
              </a:rPr>
              <a:t>Халықтық-демократиялық патриоттық партиясы 2015 жылдың 5 қыркүйегінде «Ауыл» Қазақстан социал-демократиялық партиясымен Қазақстан патриоттар партиясының бірігуі нәтижесінде құрылды.</a:t>
            </a:r>
          </a:p>
          <a:p>
            <a:r>
              <a:rPr lang="kk-KZ" sz="2400" b="1" dirty="0">
                <a:latin typeface="Tinos"/>
              </a:rPr>
              <a:t>Партия Төрағасы </a:t>
            </a:r>
            <a:r>
              <a:rPr lang="kk-KZ" sz="2400" dirty="0">
                <a:latin typeface="Tinos"/>
              </a:rPr>
              <a:t>Әли Бектаев</a:t>
            </a:r>
            <a:endParaRPr lang="kk-KZ" sz="2400" dirty="0"/>
          </a:p>
        </p:txBody>
      </p:sp>
      <p:pic>
        <p:nvPicPr>
          <p:cNvPr id="3" name="Рисунок 2">
            <a:extLst>
              <a:ext uri="{FF2B5EF4-FFF2-40B4-BE49-F238E27FC236}">
                <a16:creationId xmlns:a16="http://schemas.microsoft.com/office/drawing/2014/main" id="{FCB2FC0F-6BBA-4099-BE59-37F3689529CC}"/>
              </a:ext>
            </a:extLst>
          </p:cNvPr>
          <p:cNvPicPr>
            <a:picLocks noChangeAspect="1"/>
          </p:cNvPicPr>
          <p:nvPr/>
        </p:nvPicPr>
        <p:blipFill>
          <a:blip r:embed="rId2"/>
          <a:stretch>
            <a:fillRect/>
          </a:stretch>
        </p:blipFill>
        <p:spPr>
          <a:xfrm>
            <a:off x="827696" y="1025568"/>
            <a:ext cx="2451681" cy="1767736"/>
          </a:xfrm>
          <a:prstGeom prst="rect">
            <a:avLst/>
          </a:prstGeom>
        </p:spPr>
      </p:pic>
      <p:pic>
        <p:nvPicPr>
          <p:cNvPr id="12292" name="Picture 4" descr="Жалпыұлттық социал-демократиялық партия» Республиқалық қоғамдық бір">
            <a:extLst>
              <a:ext uri="{FF2B5EF4-FFF2-40B4-BE49-F238E27FC236}">
                <a16:creationId xmlns:a16="http://schemas.microsoft.com/office/drawing/2014/main" id="{B25749E2-AFBE-44C0-A72A-0A26FF882D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511" y="3380331"/>
            <a:ext cx="2209800" cy="207645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3E2DF890-F228-4CE0-B9BA-A21CC8575E88}"/>
              </a:ext>
            </a:extLst>
          </p:cNvPr>
          <p:cNvSpPr/>
          <p:nvPr/>
        </p:nvSpPr>
        <p:spPr>
          <a:xfrm>
            <a:off x="3473884" y="3478412"/>
            <a:ext cx="7724383" cy="193899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kk-KZ" sz="2000" b="1" dirty="0">
                <a:solidFill>
                  <a:srgbClr val="202122"/>
                </a:solidFill>
                <a:latin typeface="Arial" panose="020B0604020202020204" pitchFamily="34" charset="0"/>
                <a:ea typeface="Calibri" panose="020F0502020204030204" pitchFamily="34" charset="0"/>
              </a:rPr>
              <a:t>Жалпы ұлттық социал-демократиялық партия</a:t>
            </a:r>
            <a:r>
              <a:rPr lang="kk-KZ" sz="2000" dirty="0">
                <a:solidFill>
                  <a:srgbClr val="202122"/>
                </a:solidFill>
                <a:latin typeface="Arial" panose="020B0604020202020204" pitchFamily="34" charset="0"/>
                <a:ea typeface="Calibri" panose="020F0502020204030204" pitchFamily="34" charset="0"/>
              </a:rPr>
              <a:t>, 2006 жылы құрылып, </a:t>
            </a:r>
            <a:r>
              <a:rPr lang="kk-KZ" sz="2000" dirty="0">
                <a:solidFill>
                  <a:srgbClr val="202122"/>
                </a:solidFill>
                <a:latin typeface="Arial" panose="020B0604020202020204" pitchFamily="34" charset="0"/>
                <a:ea typeface="Calibri" panose="020F0502020204030204" pitchFamily="34" charset="0"/>
                <a:cs typeface="Arial" panose="020B0604020202020204" pitchFamily="34" charset="0"/>
              </a:rPr>
              <a:t>2007 жылы 25 қаңтарда тіркелген. ЖҰСДП өзінің алдына</a:t>
            </a:r>
            <a:r>
              <a:rPr lang="kk-KZ" sz="2000" dirty="0">
                <a:latin typeface="Arial" panose="020B0604020202020204" pitchFamily="34" charset="0"/>
                <a:ea typeface="Calibri" panose="020F0502020204030204" pitchFamily="34" charset="0"/>
                <a:cs typeface="Arial" panose="020B0604020202020204" pitchFamily="34" charset="0"/>
              </a:rPr>
              <a:t> демократиялық</a:t>
            </a:r>
            <a:r>
              <a:rPr lang="kk-KZ" sz="2000" dirty="0">
                <a:solidFill>
                  <a:srgbClr val="202122"/>
                </a:solidFill>
                <a:latin typeface="Arial" panose="020B0604020202020204" pitchFamily="34" charset="0"/>
                <a:ea typeface="Calibri" panose="020F0502020204030204" pitchFamily="34" charset="0"/>
                <a:cs typeface="Arial" panose="020B0604020202020204" pitchFamily="34" charset="0"/>
              </a:rPr>
              <a:t>, құқықтық, әлеуметтық мемлекет, инновациялық </a:t>
            </a:r>
            <a:r>
              <a:rPr lang="kk-KZ" sz="2000" dirty="0">
                <a:latin typeface="Arial" panose="020B0604020202020204" pitchFamily="34" charset="0"/>
                <a:ea typeface="Calibri" panose="020F0502020204030204" pitchFamily="34" charset="0"/>
                <a:cs typeface="Arial" panose="020B0604020202020204" pitchFamily="34" charset="0"/>
              </a:rPr>
              <a:t>экономика </a:t>
            </a:r>
            <a:r>
              <a:rPr lang="kk-KZ" sz="2000" dirty="0">
                <a:solidFill>
                  <a:srgbClr val="202122"/>
                </a:solidFill>
                <a:latin typeface="Arial" panose="020B0604020202020204" pitchFamily="34" charset="0"/>
                <a:ea typeface="Calibri" panose="020F0502020204030204" pitchFamily="34" charset="0"/>
                <a:cs typeface="Arial" panose="020B0604020202020204" pitchFamily="34" charset="0"/>
              </a:rPr>
              <a:t>құру, жаңа гуманистік саясатты жүзеге асыруды жарғылық мақсаттары ретінде белгілеген. </a:t>
            </a:r>
          </a:p>
          <a:p>
            <a:r>
              <a:rPr lang="kk-KZ" sz="2000" b="1" dirty="0">
                <a:latin typeface="Arial" panose="020B0604020202020204" pitchFamily="34" charset="0"/>
                <a:ea typeface="Calibri" panose="020F0502020204030204" pitchFamily="34" charset="0"/>
                <a:cs typeface="Arial" panose="020B0604020202020204" pitchFamily="34" charset="0"/>
              </a:rPr>
              <a:t>Партия </a:t>
            </a:r>
            <a:r>
              <a:rPr lang="kk-KZ" sz="2000" b="1" dirty="0">
                <a:solidFill>
                  <a:srgbClr val="202122"/>
                </a:solidFill>
                <a:latin typeface="Arial" panose="020B0604020202020204" pitchFamily="34" charset="0"/>
                <a:ea typeface="Calibri" panose="020F0502020204030204" pitchFamily="34" charset="0"/>
                <a:cs typeface="Arial" panose="020B0604020202020204" pitchFamily="34" charset="0"/>
              </a:rPr>
              <a:t>төрағасы </a:t>
            </a:r>
            <a:r>
              <a:rPr lang="kk-KZ" sz="2000" dirty="0">
                <a:solidFill>
                  <a:srgbClr val="202122"/>
                </a:solidFill>
                <a:latin typeface="Arial" panose="020B0604020202020204" pitchFamily="34" charset="0"/>
                <a:ea typeface="Calibri" panose="020F0502020204030204" pitchFamily="34" charset="0"/>
                <a:cs typeface="Arial" panose="020B0604020202020204" pitchFamily="34" charset="0"/>
              </a:rPr>
              <a:t>– </a:t>
            </a:r>
            <a:r>
              <a:rPr lang="kk-KZ" sz="2000" dirty="0">
                <a:solidFill>
                  <a:srgbClr val="000000"/>
                </a:solidFill>
                <a:latin typeface="Arial" panose="020B0604020202020204" pitchFamily="34" charset="0"/>
                <a:ea typeface="Calibri" panose="020F0502020204030204" pitchFamily="34" charset="0"/>
                <a:cs typeface="Arial" panose="020B0604020202020204" pitchFamily="34" charset="0"/>
              </a:rPr>
              <a:t>Жармахан</a:t>
            </a:r>
            <a:r>
              <a:rPr lang="kk-KZ" sz="2000" dirty="0">
                <a:latin typeface="Arial" panose="020B0604020202020204" pitchFamily="34" charset="0"/>
                <a:ea typeface="Calibri" panose="020F0502020204030204" pitchFamily="34" charset="0"/>
                <a:cs typeface="Arial" panose="020B0604020202020204" pitchFamily="34" charset="0"/>
              </a:rPr>
              <a:t> Тұяқбай</a:t>
            </a:r>
            <a:endParaRPr lang="ru-RU"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51350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750B3A9-687F-40FC-8308-DEDDED02F105}"/>
              </a:ext>
            </a:extLst>
          </p:cNvPr>
          <p:cNvSpPr>
            <a:spLocks noGrp="1"/>
          </p:cNvSpPr>
          <p:nvPr>
            <p:ph type="title"/>
          </p:nvPr>
        </p:nvSpPr>
        <p:spPr/>
        <p:txBody>
          <a:bodyPr/>
          <a:lstStyle/>
          <a:p>
            <a:r>
              <a:rPr lang="kk-KZ" b="1" dirty="0"/>
              <a:t>ЛОББИЗМ</a:t>
            </a:r>
            <a:endParaRPr lang="ru-RU" b="1" dirty="0"/>
          </a:p>
        </p:txBody>
      </p:sp>
      <p:pic>
        <p:nvPicPr>
          <p:cNvPr id="13314" name="Picture 2" descr="Лобби и лоббизм — что это такое, зачем нужно лоббирование и кто такие  лоббисты | KtoNaNovenkogo.ru">
            <a:extLst>
              <a:ext uri="{FF2B5EF4-FFF2-40B4-BE49-F238E27FC236}">
                <a16:creationId xmlns:a16="http://schemas.microsoft.com/office/drawing/2014/main" id="{ADCBE291-3270-4395-9606-CDDE9A031F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030" y="725402"/>
            <a:ext cx="2473107" cy="1389886"/>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a:extLst>
              <a:ext uri="{FF2B5EF4-FFF2-40B4-BE49-F238E27FC236}">
                <a16:creationId xmlns:a16="http://schemas.microsoft.com/office/drawing/2014/main" id="{6BFC1AE2-12FE-4DF7-BF75-151865C3DA87}"/>
              </a:ext>
            </a:extLst>
          </p:cNvPr>
          <p:cNvSpPr/>
          <p:nvPr/>
        </p:nvSpPr>
        <p:spPr>
          <a:xfrm>
            <a:off x="1081414" y="2515686"/>
            <a:ext cx="3390378" cy="224676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kk-KZ" sz="2000" dirty="0"/>
              <a:t>Лоббизм дәстүрi Америка Құрама Штатындағы 1861-1865 жылдардағы азамат соғысында үлкен беделге ие болған У.С.Грант президенттiк еткен жылдар /1869-1887ж./ қалыптасты.</a:t>
            </a:r>
            <a:endParaRPr lang="ru-RU" sz="2000" dirty="0"/>
          </a:p>
        </p:txBody>
      </p:sp>
      <p:sp>
        <p:nvSpPr>
          <p:cNvPr id="4" name="Прямоугольник 3">
            <a:extLst>
              <a:ext uri="{FF2B5EF4-FFF2-40B4-BE49-F238E27FC236}">
                <a16:creationId xmlns:a16="http://schemas.microsoft.com/office/drawing/2014/main" id="{3D05C291-8891-4C55-99AB-B5BAA40D4D95}"/>
              </a:ext>
            </a:extLst>
          </p:cNvPr>
          <p:cNvSpPr/>
          <p:nvPr/>
        </p:nvSpPr>
        <p:spPr>
          <a:xfrm>
            <a:off x="5177425" y="2515269"/>
            <a:ext cx="6096000" cy="2553456"/>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nSpc>
                <a:spcPct val="115000"/>
              </a:lnSpc>
              <a:spcAft>
                <a:spcPts val="1000"/>
              </a:spcAft>
            </a:pPr>
            <a:r>
              <a:rPr lang="kk-KZ" sz="2000" dirty="0">
                <a:latin typeface="+mj-lt"/>
                <a:ea typeface="Calibri" panose="020F0502020204030204" pitchFamily="34" charset="0"/>
                <a:cs typeface="Times New Roman" panose="02020603050405020304" pitchFamily="18" charset="0"/>
              </a:rPr>
              <a:t>Американың 18 Президентi кешке өз командасымен бiр мейманханада, дәлiрек айтсақ, оның кiре берiсiнде /</a:t>
            </a:r>
            <a:r>
              <a:rPr lang="kk-KZ" sz="2000" b="1" dirty="0">
                <a:solidFill>
                  <a:srgbClr val="C00000"/>
                </a:solidFill>
                <a:latin typeface="+mj-lt"/>
                <a:ea typeface="Calibri" panose="020F0502020204030204" pitchFamily="34" charset="0"/>
                <a:cs typeface="Times New Roman" panose="02020603050405020304" pitchFamily="18" charset="0"/>
              </a:rPr>
              <a:t>англ. lobby- вестибюль, прихожая/</a:t>
            </a:r>
            <a:r>
              <a:rPr lang="kk-KZ" sz="2000" dirty="0">
                <a:latin typeface="+mj-lt"/>
                <a:ea typeface="Calibri" panose="020F0502020204030204" pitchFamily="34" charset="0"/>
                <a:cs typeface="Times New Roman" panose="02020603050405020304" pitchFamily="18" charset="0"/>
              </a:rPr>
              <a:t> демалуды әдетке айналдырады. Онда министрлер, сенаторлар әр түрлi адамдармен кездесiп, олардың ұсыныстарын, сұраныстарын тыңдап, оны ақша үшiн орындауға уәде берген.</a:t>
            </a:r>
            <a:endParaRPr lang="ru-RU" sz="2000" dirty="0">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589405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6E2A22D-3597-412B-8759-BC0F62673BD0}"/>
              </a:ext>
            </a:extLst>
          </p:cNvPr>
          <p:cNvSpPr>
            <a:spLocks noGrp="1"/>
          </p:cNvSpPr>
          <p:nvPr>
            <p:ph type="title"/>
          </p:nvPr>
        </p:nvSpPr>
        <p:spPr/>
        <p:txBody>
          <a:bodyPr/>
          <a:lstStyle/>
          <a:p>
            <a:r>
              <a:rPr lang="kk-KZ" b="1" dirty="0"/>
              <a:t>ЛОББИЗМ</a:t>
            </a:r>
            <a:endParaRPr lang="ru-RU" dirty="0"/>
          </a:p>
        </p:txBody>
      </p:sp>
      <p:pic>
        <p:nvPicPr>
          <p:cNvPr id="3" name="Picture 2" descr="Лобби и лоббизм — что это такое, зачем нужно лоббирование и кто такие  лоббисты | KtoNaNovenkogo.ru">
            <a:extLst>
              <a:ext uri="{FF2B5EF4-FFF2-40B4-BE49-F238E27FC236}">
                <a16:creationId xmlns:a16="http://schemas.microsoft.com/office/drawing/2014/main" id="{114252EF-1965-4C78-B949-A8E8D27B8C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030" y="725402"/>
            <a:ext cx="2473107" cy="138988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9F3BACE4-2509-4AE9-98E8-797076EE8BC3}"/>
              </a:ext>
            </a:extLst>
          </p:cNvPr>
          <p:cNvSpPr/>
          <p:nvPr/>
        </p:nvSpPr>
        <p:spPr>
          <a:xfrm>
            <a:off x="977031" y="3637797"/>
            <a:ext cx="1941534" cy="49212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15000"/>
              </a:lnSpc>
              <a:spcAft>
                <a:spcPts val="1000"/>
              </a:spcAft>
            </a:pPr>
            <a:r>
              <a:rPr lang="kk-KZ" sz="24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«ЛОББИЗМ»</a:t>
            </a:r>
            <a:endParaRPr lang="ru-RU" sz="24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Прямоугольник 4">
            <a:extLst>
              <a:ext uri="{FF2B5EF4-FFF2-40B4-BE49-F238E27FC236}">
                <a16:creationId xmlns:a16="http://schemas.microsoft.com/office/drawing/2014/main" id="{D9E4D26C-7945-4E05-8CDF-BC0FA13C564B}"/>
              </a:ext>
            </a:extLst>
          </p:cNvPr>
          <p:cNvSpPr/>
          <p:nvPr/>
        </p:nvSpPr>
        <p:spPr>
          <a:xfrm>
            <a:off x="4121063" y="2613749"/>
            <a:ext cx="6801633" cy="113338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15000"/>
              </a:lnSpc>
              <a:spcAft>
                <a:spcPts val="1000"/>
              </a:spcAft>
            </a:pPr>
            <a:r>
              <a:rPr lang="kk-KZ" sz="2000" dirty="0">
                <a:solidFill>
                  <a:srgbClr val="C00000"/>
                </a:solidFill>
                <a:latin typeface="Calibri" panose="020F0502020204030204" pitchFamily="34" charset="0"/>
                <a:ea typeface="Calibri" panose="020F0502020204030204" pitchFamily="34" charset="0"/>
                <a:cs typeface="Times New Roman" panose="02020603050405020304" pitchFamily="18" charset="0"/>
              </a:rPr>
              <a:t>Бiрiншi, жағымсыз мағынада </a:t>
            </a:r>
            <a:r>
              <a:rPr lang="kk-KZ" sz="2000" dirty="0">
                <a:latin typeface="Calibri" panose="020F0502020204030204" pitchFamily="34" charset="0"/>
                <a:ea typeface="Calibri" panose="020F0502020204030204" pitchFamily="34" charset="0"/>
                <a:cs typeface="Times New Roman" panose="02020603050405020304" pitchFamily="18" charset="0"/>
              </a:rPr>
              <a:t>- «таныс-тамыр», «протекционизм», «сатып алу» ұғымдарының синонимi ретiнде қолданылды. </a:t>
            </a:r>
            <a:endParaRPr lang="ru-RU"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Прямоугольник 5">
            <a:extLst>
              <a:ext uri="{FF2B5EF4-FFF2-40B4-BE49-F238E27FC236}">
                <a16:creationId xmlns:a16="http://schemas.microsoft.com/office/drawing/2014/main" id="{2DCBD2E9-CF41-4BF0-83CE-A08402D635D1}"/>
              </a:ext>
            </a:extLst>
          </p:cNvPr>
          <p:cNvSpPr/>
          <p:nvPr/>
        </p:nvSpPr>
        <p:spPr>
          <a:xfrm>
            <a:off x="4108538" y="3977251"/>
            <a:ext cx="7402883" cy="184127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15000"/>
              </a:lnSpc>
              <a:spcAft>
                <a:spcPts val="1000"/>
              </a:spcAft>
            </a:pPr>
            <a:r>
              <a:rPr lang="kk-KZ" sz="2000" dirty="0">
                <a:solidFill>
                  <a:srgbClr val="C00000"/>
                </a:solidFill>
                <a:latin typeface="Calibri" panose="020F0502020204030204" pitchFamily="34" charset="0"/>
                <a:ea typeface="Calibri" panose="020F0502020204030204" pitchFamily="34" charset="0"/>
                <a:cs typeface="Times New Roman" panose="02020603050405020304" pitchFamily="18" charset="0"/>
              </a:rPr>
              <a:t>Екiншi, лоббизмнiң жағымды жағы </a:t>
            </a:r>
            <a:r>
              <a:rPr lang="kk-KZ" sz="2000" dirty="0">
                <a:latin typeface="Calibri" panose="020F0502020204030204" pitchFamily="34" charset="0"/>
                <a:ea typeface="Calibri" panose="020F0502020204030204" pitchFamily="34" charset="0"/>
                <a:cs typeface="Times New Roman" panose="02020603050405020304" pitchFamily="18" charset="0"/>
              </a:rPr>
              <a:t>ол демократиялық саяси процесс институттары ретiнде әрекет етушi қалыпты, салауатты құбылыс. Бұл мағынада лоббизм «қысым тобының» мемлекеттiк органдардың басқарушылық шешiмiне белгiлi бiр әлеуметтiк топ мүддесiн қанағаттандыру үшiн заңды формада ықпал ету. </a:t>
            </a:r>
            <a:endParaRPr lang="ru-RU" sz="2000" dirty="0">
              <a:latin typeface="Calibri" panose="020F0502020204030204" pitchFamily="34" charset="0"/>
              <a:ea typeface="Calibri" panose="020F0502020204030204" pitchFamily="34" charset="0"/>
              <a:cs typeface="Times New Roman" panose="02020603050405020304" pitchFamily="18" charset="0"/>
            </a:endParaRPr>
          </a:p>
        </p:txBody>
      </p:sp>
      <p:cxnSp>
        <p:nvCxnSpPr>
          <p:cNvPr id="8" name="Прямая со стрелкой 7">
            <a:extLst>
              <a:ext uri="{FF2B5EF4-FFF2-40B4-BE49-F238E27FC236}">
                <a16:creationId xmlns:a16="http://schemas.microsoft.com/office/drawing/2014/main" id="{54C66180-7835-4FFC-A35E-B32D0D0C4347}"/>
              </a:ext>
            </a:extLst>
          </p:cNvPr>
          <p:cNvCxnSpPr>
            <a:cxnSpLocks/>
            <a:stCxn id="4" idx="3"/>
          </p:cNvCxnSpPr>
          <p:nvPr/>
        </p:nvCxnSpPr>
        <p:spPr>
          <a:xfrm flipV="1">
            <a:off x="2918565" y="3056351"/>
            <a:ext cx="1189972" cy="82750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 name="Прямая со стрелкой 9">
            <a:extLst>
              <a:ext uri="{FF2B5EF4-FFF2-40B4-BE49-F238E27FC236}">
                <a16:creationId xmlns:a16="http://schemas.microsoft.com/office/drawing/2014/main" id="{6A90314D-CA33-4B92-B100-9622100EF94C}"/>
              </a:ext>
            </a:extLst>
          </p:cNvPr>
          <p:cNvCxnSpPr>
            <a:stCxn id="4" idx="3"/>
            <a:endCxn id="6" idx="1"/>
          </p:cNvCxnSpPr>
          <p:nvPr/>
        </p:nvCxnSpPr>
        <p:spPr>
          <a:xfrm>
            <a:off x="2918565" y="3883858"/>
            <a:ext cx="1189973" cy="101403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40024023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Натуральные материалы">
  <a:themeElements>
    <a:clrScheme name="Натуральные материалы">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Натуральные материалы">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Натуральные материалы">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553</TotalTime>
  <Words>1000</Words>
  <Application>Microsoft Office PowerPoint</Application>
  <PresentationFormat>Широкоэкранный</PresentationFormat>
  <Paragraphs>128</Paragraphs>
  <Slides>29</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29</vt:i4>
      </vt:variant>
    </vt:vector>
  </HeadingPairs>
  <TitlesOfParts>
    <vt:vector size="38" baseType="lpstr">
      <vt:lpstr>Arial</vt:lpstr>
      <vt:lpstr>Calibri</vt:lpstr>
      <vt:lpstr>Garamond</vt:lpstr>
      <vt:lpstr>Roboto</vt:lpstr>
      <vt:lpstr>Times New Roman</vt:lpstr>
      <vt:lpstr>Tinos</vt:lpstr>
      <vt:lpstr>UEFA Nations</vt:lpstr>
      <vt:lpstr>Wingdings</vt:lpstr>
      <vt:lpstr>Натуральные материалы</vt:lpstr>
      <vt:lpstr>Саяси партиялар мен қозғалыстар</vt:lpstr>
      <vt:lpstr>Жоспар </vt:lpstr>
      <vt:lpstr>Презентация PowerPoint</vt:lpstr>
      <vt:lpstr>Партиялардың даму кезеңдері</vt:lpstr>
      <vt:lpstr>Саяси партиялардың негізгі белгілері  </vt:lpstr>
      <vt:lpstr>Партиялардың қоғамның саяси өміріндегі функциялары</vt:lpstr>
      <vt:lpstr>Саяси партиялардың жіктелуі</vt:lpstr>
      <vt:lpstr>Саяси партиялардың жіктелуі</vt:lpstr>
      <vt:lpstr>Саяси партиялардың жіктелуі</vt:lpstr>
      <vt:lpstr>Саяси партиялардың жіктелуі</vt:lpstr>
      <vt:lpstr>Саяси партиялардың жіктелуі</vt:lpstr>
      <vt:lpstr>Саяси партиялардың жіктелуі</vt:lpstr>
      <vt:lpstr>Саяси партиялардың жіктелуі</vt:lpstr>
      <vt:lpstr>Партиялық жүйе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ҚАЗАҚСТАНДАҒЫ КӨППАРТИЯЛЫҚ ЖҮЙЕ</vt:lpstr>
      <vt:lpstr>ҚАЗАҚСТАНДАҒЫ КӨППАРТИЯЛЫҚ ЖҮЙЕ</vt:lpstr>
      <vt:lpstr>Презентация PowerPoint</vt:lpstr>
      <vt:lpstr>Презентация PowerPoint</vt:lpstr>
      <vt:lpstr>Презентация PowerPoint</vt:lpstr>
      <vt:lpstr>ЛОББИЗМ</vt:lpstr>
      <vt:lpstr>ЛОББИЗМ</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Саяси партиялар мен қозғалыстар</dc:title>
  <dc:creator>User</dc:creator>
  <cp:lastModifiedBy>User</cp:lastModifiedBy>
  <cp:revision>34</cp:revision>
  <dcterms:created xsi:type="dcterms:W3CDTF">2021-01-20T08:54:16Z</dcterms:created>
  <dcterms:modified xsi:type="dcterms:W3CDTF">2021-03-15T03:57:13Z</dcterms:modified>
</cp:coreProperties>
</file>